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  <p:sldMasterId id="2147483660" r:id="rId2"/>
  </p:sldMasterIdLst>
  <p:notesMasterIdLst>
    <p:notesMasterId r:id="rId30"/>
  </p:notesMasterIdLst>
  <p:handoutMasterIdLst>
    <p:handoutMasterId r:id="rId31"/>
  </p:handoutMasterIdLst>
  <p:sldIdLst>
    <p:sldId id="263" r:id="rId3"/>
    <p:sldId id="305" r:id="rId4"/>
    <p:sldId id="323" r:id="rId5"/>
    <p:sldId id="306" r:id="rId6"/>
    <p:sldId id="322" r:id="rId7"/>
    <p:sldId id="296" r:id="rId8"/>
    <p:sldId id="307" r:id="rId9"/>
    <p:sldId id="301" r:id="rId10"/>
    <p:sldId id="304" r:id="rId11"/>
    <p:sldId id="300" r:id="rId12"/>
    <p:sldId id="303" r:id="rId13"/>
    <p:sldId id="297" r:id="rId14"/>
    <p:sldId id="309" r:id="rId15"/>
    <p:sldId id="315" r:id="rId16"/>
    <p:sldId id="316" r:id="rId17"/>
    <p:sldId id="294" r:id="rId18"/>
    <p:sldId id="312" r:id="rId19"/>
    <p:sldId id="313" r:id="rId20"/>
    <p:sldId id="314" r:id="rId21"/>
    <p:sldId id="308" r:id="rId22"/>
    <p:sldId id="324" r:id="rId23"/>
    <p:sldId id="321" r:id="rId24"/>
    <p:sldId id="298" r:id="rId25"/>
    <p:sldId id="325" r:id="rId26"/>
    <p:sldId id="326" r:id="rId27"/>
    <p:sldId id="327" r:id="rId28"/>
    <p:sldId id="328" r:id="rId29"/>
  </p:sldIdLst>
  <p:sldSz cx="18288000" cy="10287000"/>
  <p:notesSz cx="6797675" cy="9928225"/>
  <p:embeddedFontLs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Mukta Mahee" panose="020B0604020202020204" charset="0"/>
      <p:bold r:id="rId36"/>
    </p:embeddedFont>
    <p:embeddedFont>
      <p:font typeface="Roboto Black" panose="02000000000000000000" pitchFamily="2" charset="0"/>
      <p:bold r:id="rId37"/>
      <p:boldItalic r:id="rId38"/>
    </p:embeddedFont>
    <p:embeddedFont>
      <p:font typeface="Mukta Mahee ExtraLight" panose="020B0604020202020204" charset="0"/>
      <p:regular r:id="rId39"/>
      <p:bold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2" roundtripDataSignature="AMtx7miXqvI2u7Yw/w6nloz4e1v0jXVSR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9E00"/>
    <a:srgbClr val="9D2623"/>
    <a:srgbClr val="1414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924" y="-285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font" Target="fonts/font8.fntdata"/><Relationship Id="rId21" Type="http://schemas.openxmlformats.org/officeDocument/2006/relationships/slide" Target="slides/slide19.xml"/><Relationship Id="rId34" Type="http://schemas.openxmlformats.org/officeDocument/2006/relationships/font" Target="fonts/font3.fntdata"/><Relationship Id="rId42" Type="http://customschemas.google.com/relationships/presentationmetadata" Target="metadata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font" Target="fonts/font1.fntdata"/><Relationship Id="rId37" Type="http://schemas.openxmlformats.org/officeDocument/2006/relationships/font" Target="fonts/font6.fntdata"/><Relationship Id="rId40" Type="http://schemas.openxmlformats.org/officeDocument/2006/relationships/font" Target="fonts/font9.fntdata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font" Target="fonts/font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font" Target="fonts/font2.fntdata"/><Relationship Id="rId38" Type="http://schemas.openxmlformats.org/officeDocument/2006/relationships/font" Target="fonts/font7.fntdata"/><Relationship Id="rId46" Type="http://schemas.openxmlformats.org/officeDocument/2006/relationships/tableStyles" Target="tableStyles.xml"/><Relationship Id="rId20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9" y="0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/>
          <a:lstStyle>
            <a:lvl1pPr algn="r">
              <a:defRPr sz="1200"/>
            </a:lvl1pPr>
          </a:lstStyle>
          <a:p>
            <a:fld id="{51455FFE-7010-426E-9872-604C4EEBD936}" type="datetimeFigureOut">
              <a:rPr lang="ru-RU" smtClean="0"/>
              <a:t>15.04.2025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1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9" y="9429751"/>
            <a:ext cx="2946400" cy="496888"/>
          </a:xfrm>
          <a:prstGeom prst="rect">
            <a:avLst/>
          </a:prstGeom>
        </p:spPr>
        <p:txBody>
          <a:bodyPr vert="horz" lIns="91429" tIns="45715" rIns="91429" bIns="45715" rtlCol="0" anchor="b"/>
          <a:lstStyle>
            <a:lvl1pPr algn="r">
              <a:defRPr sz="1200"/>
            </a:lvl1pPr>
          </a:lstStyle>
          <a:p>
            <a:fld id="{42D29458-E45F-46D5-9E5A-D601CCB8304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1245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4538"/>
            <a:ext cx="6615113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14" tIns="91414" rIns="91414" bIns="91414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80047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86963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642917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155312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11166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903972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Google Shape;960;g1c14b79414f_0_961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961" name="Google Shape;961;g1c14b79414f_0_9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539533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5917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190407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285764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852867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359551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087999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889353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454399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207754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903972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106501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150710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9" name="Google Shape;439;p8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440" name="Google Shape;44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964334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6867601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155312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155312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0" name="Google Shape;1220;g1c14b79414f_0_1224:notes"/>
          <p:cNvSpPr txBox="1">
            <a:spLocks noGrp="1"/>
          </p:cNvSpPr>
          <p:nvPr>
            <p:ph type="body" idx="1"/>
          </p:nvPr>
        </p:nvSpPr>
        <p:spPr>
          <a:xfrm>
            <a:off x="679768" y="4715908"/>
            <a:ext cx="5438140" cy="4467701"/>
          </a:xfrm>
          <a:prstGeom prst="rect">
            <a:avLst/>
          </a:prstGeom>
        </p:spPr>
        <p:txBody>
          <a:bodyPr spcFirstLastPara="1" wrap="square" lIns="91414" tIns="91414" rIns="91414" bIns="91414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1221" name="Google Shape;1221;g1c14b79414f_0_12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013387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85801" y="4724957"/>
            <a:ext cx="5486400" cy="4476273"/>
          </a:xfrm>
          <a:prstGeom prst="rect">
            <a:avLst/>
          </a:prstGeom>
        </p:spPr>
        <p:txBody>
          <a:bodyPr spcFirstLastPara="1" wrap="square" lIns="91855" tIns="91855" rIns="91855" bIns="91855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77843060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85801" y="4724957"/>
            <a:ext cx="5486400" cy="4476273"/>
          </a:xfrm>
          <a:prstGeom prst="rect">
            <a:avLst/>
          </a:prstGeom>
        </p:spPr>
        <p:txBody>
          <a:bodyPr spcFirstLastPara="1" wrap="square" lIns="91855" tIns="91855" rIns="91855" bIns="91855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030826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85801" y="4724957"/>
            <a:ext cx="5486400" cy="4476273"/>
          </a:xfrm>
          <a:prstGeom prst="rect">
            <a:avLst/>
          </a:prstGeom>
        </p:spPr>
        <p:txBody>
          <a:bodyPr spcFirstLastPara="1" wrap="square" lIns="91855" tIns="91855" rIns="91855" bIns="91855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670058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5" name="Google Shape;865;g1c14b79414f_0_364:notes"/>
          <p:cNvSpPr txBox="1">
            <a:spLocks noGrp="1"/>
          </p:cNvSpPr>
          <p:nvPr>
            <p:ph type="body" idx="1"/>
          </p:nvPr>
        </p:nvSpPr>
        <p:spPr>
          <a:xfrm>
            <a:off x="685801" y="4724957"/>
            <a:ext cx="5486400" cy="4476273"/>
          </a:xfrm>
          <a:prstGeom prst="rect">
            <a:avLst/>
          </a:prstGeom>
        </p:spPr>
        <p:txBody>
          <a:bodyPr spcFirstLastPara="1" wrap="square" lIns="91855" tIns="91855" rIns="91855" bIns="91855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  <p:sp>
        <p:nvSpPr>
          <p:cNvPr id="866" name="Google Shape;866;g1c14b79414f_0_3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" y="746125"/>
            <a:ext cx="6629400" cy="3729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9963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0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0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22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22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23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23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4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4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24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4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6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7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7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7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8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9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9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c14b79414f_0_130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g1c14b79414f_0_130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g1c14b79414f_0_130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c14b79414f_0_1309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g1c14b79414f_0_1309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g1c14b79414f_0_130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g1c14b79414f_0_130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5" name="Google Shape;95;g1c14b79414f_0_130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c14b79414f_0_131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g1c14b79414f_0_131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9" name="Google Shape;99;g1c14b79414f_0_13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g1c14b79414f_0_13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g1c14b79414f_0_13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1c14b79414f_0_1321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g1c14b79414f_0_1321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 rtl="0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05" name="Google Shape;105;g1c14b79414f_0_13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g1c14b79414f_0_13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g1c14b79414f_0_13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1c14b79414f_0_132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g1c14b79414f_0_132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11" name="Google Shape;111;g1c14b79414f_0_1327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12" name="Google Shape;112;g1c14b79414f_0_132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g1c14b79414f_0_132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g1c14b79414f_0_132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c14b79414f_0_133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g1c14b79414f_0_1334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00" cy="6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18" name="Google Shape;118;g1c14b79414f_0_1334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19" name="Google Shape;119;g1c14b79414f_0_1334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900" cy="63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20" name="Google Shape;120;g1c14b79414f_0_1334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900" cy="39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21" name="Google Shape;121;g1c14b79414f_0_133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g1c14b79414f_0_133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g1c14b79414f_0_133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1c14b79414f_0_1343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g1c14b79414f_0_134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g1c14b79414f_0_134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g1c14b79414f_0_134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c14b79414f_0_1348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400" cy="116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g1c14b79414f_0_1348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00" cy="585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32" name="Google Shape;132;g1c14b79414f_0_1348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400" cy="469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33" name="Google Shape;133;g1c14b79414f_0_134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4" name="Google Shape;134;g1c14b79414f_0_134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g1c14b79414f_0_134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1c14b79414f_0_1355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8" name="Google Shape;138;g1c14b79414f_0_1355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139" name="Google Shape;139;g1c14b79414f_0_1355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40" name="Google Shape;140;g1c14b79414f_0_135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g1c14b79414f_0_135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g1c14b79414f_0_135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c14b79414f_0_1362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g1c14b79414f_0_1362"/>
          <p:cNvSpPr txBox="1">
            <a:spLocks noGrp="1"/>
          </p:cNvSpPr>
          <p:nvPr>
            <p:ph type="body" idx="1"/>
          </p:nvPr>
        </p:nvSpPr>
        <p:spPr>
          <a:xfrm rot="5400000">
            <a:off x="2308950" y="-251550"/>
            <a:ext cx="45261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6" name="Google Shape;146;g1c14b79414f_0_136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g1c14b79414f_0_136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g1c14b79414f_0_136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1c14b79414f_0_1368"/>
          <p:cNvSpPr txBox="1">
            <a:spLocks noGrp="1"/>
          </p:cNvSpPr>
          <p:nvPr>
            <p:ph type="title"/>
          </p:nvPr>
        </p:nvSpPr>
        <p:spPr>
          <a:xfrm rot="5400000">
            <a:off x="4732350" y="2171688"/>
            <a:ext cx="58515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g1c14b79414f_0_1368"/>
          <p:cNvSpPr txBox="1">
            <a:spLocks noGrp="1"/>
          </p:cNvSpPr>
          <p:nvPr>
            <p:ph type="body" idx="1"/>
          </p:nvPr>
        </p:nvSpPr>
        <p:spPr>
          <a:xfrm rot="5400000">
            <a:off x="541350" y="190488"/>
            <a:ext cx="58515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2" name="Google Shape;152;g1c14b79414f_0_136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g1c14b79414f_0_136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g1c14b79414f_0_136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c14b79414f_0_129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2" name="Google Shape;82;g1c14b79414f_0_129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g1c14b79414f_0_129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g1c14b79414f_0_129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5" name="Google Shape;85;g1c14b79414f_0_129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1.gif"/><Relationship Id="rId5" Type="http://schemas.openxmlformats.org/officeDocument/2006/relationships/image" Target="../media/image18.gif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3" name="Google Shape;443;p8"/>
          <p:cNvGrpSpPr/>
          <p:nvPr/>
        </p:nvGrpSpPr>
        <p:grpSpPr>
          <a:xfrm>
            <a:off x="15335890" y="-191234"/>
            <a:ext cx="3006416" cy="3722709"/>
            <a:chOff x="0" y="-47625"/>
            <a:chExt cx="812800" cy="860425"/>
          </a:xfrm>
        </p:grpSpPr>
        <p:sp>
          <p:nvSpPr>
            <p:cNvPr id="444" name="Google Shape;444;p8"/>
            <p:cNvSpPr/>
            <p:nvPr/>
          </p:nvSpPr>
          <p:spPr>
            <a:xfrm>
              <a:off x="0" y="0"/>
              <a:ext cx="812800" cy="705157"/>
            </a:xfrm>
            <a:custGeom>
              <a:avLst/>
              <a:gdLst/>
              <a:ahLst/>
              <a:cxnLst/>
              <a:rect l="l" t="t" r="r" b="b"/>
              <a:pathLst>
                <a:path w="812800" h="705157" extrusionOk="0">
                  <a:moveTo>
                    <a:pt x="0" y="0"/>
                  </a:moveTo>
                  <a:lnTo>
                    <a:pt x="812800" y="0"/>
                  </a:lnTo>
                  <a:lnTo>
                    <a:pt x="812800" y="705157"/>
                  </a:lnTo>
                  <a:lnTo>
                    <a:pt x="0" y="705157"/>
                  </a:lnTo>
                  <a:close/>
                </a:path>
              </a:pathLst>
            </a:custGeom>
            <a:solidFill>
              <a:srgbClr val="4F97ED"/>
            </a:solidFill>
            <a:ln>
              <a:noFill/>
            </a:ln>
          </p:spPr>
        </p:sp>
        <p:sp>
          <p:nvSpPr>
            <p:cNvPr id="445" name="Google Shape;445;p8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86611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7" name="Google Shape;447;p8"/>
          <p:cNvSpPr/>
          <p:nvPr/>
        </p:nvSpPr>
        <p:spPr>
          <a:xfrm>
            <a:off x="12364089" y="1"/>
            <a:ext cx="2971800" cy="3066316"/>
          </a:xfrm>
          <a:custGeom>
            <a:avLst/>
            <a:gdLst/>
            <a:ahLst/>
            <a:cxnLst/>
            <a:rect l="l" t="t" r="r" b="b"/>
            <a:pathLst>
              <a:path w="1270216" h="705157" extrusionOk="0">
                <a:moveTo>
                  <a:pt x="0" y="0"/>
                </a:moveTo>
                <a:lnTo>
                  <a:pt x="1270216" y="0"/>
                </a:lnTo>
                <a:lnTo>
                  <a:pt x="1270216" y="705157"/>
                </a:lnTo>
                <a:lnTo>
                  <a:pt x="0" y="705157"/>
                </a:lnTo>
                <a:close/>
              </a:path>
            </a:pathLst>
          </a:custGeom>
          <a:solidFill>
            <a:srgbClr val="1F5BA2"/>
          </a:solidFill>
          <a:ln>
            <a:noFill/>
          </a:ln>
        </p:spPr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7936" y="257364"/>
            <a:ext cx="1329204" cy="1485899"/>
          </a:xfrm>
          <a:prstGeom prst="rect">
            <a:avLst/>
          </a:prstGeom>
        </p:spPr>
      </p:pic>
      <p:sp>
        <p:nvSpPr>
          <p:cNvPr id="23" name="Google Shape;483;p9"/>
          <p:cNvSpPr txBox="1"/>
          <p:nvPr/>
        </p:nvSpPr>
        <p:spPr>
          <a:xfrm>
            <a:off x="269652" y="6805641"/>
            <a:ext cx="15938941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lvl="0"/>
            <a:r>
              <a:rPr lang="ru-RU" sz="4000" dirty="0" smtClean="0">
                <a:solidFill>
                  <a:schemeClr val="bg1"/>
                </a:solidFill>
                <a:cs typeface="Mukta Mahee"/>
                <a:sym typeface="Mukta Mahee"/>
              </a:rPr>
              <a:t>Комитет по развитию малого, среднего бизнеса </a:t>
            </a:r>
            <a:br>
              <a:rPr lang="ru-RU" sz="4000" dirty="0" smtClean="0">
                <a:solidFill>
                  <a:schemeClr val="bg1"/>
                </a:solidFill>
                <a:cs typeface="Mukta Mahee"/>
                <a:sym typeface="Mukta Mahee"/>
              </a:rPr>
            </a:br>
            <a:r>
              <a:rPr lang="ru-RU" sz="4000" dirty="0" smtClean="0">
                <a:solidFill>
                  <a:schemeClr val="bg1"/>
                </a:solidFill>
                <a:cs typeface="Mukta Mahee"/>
                <a:sym typeface="Mukta Mahee"/>
              </a:rPr>
              <a:t>и потребительского рынка Ленинградской области</a:t>
            </a:r>
            <a:endParaRPr sz="4000" dirty="0">
              <a:solidFill>
                <a:schemeClr val="bg1"/>
              </a:solidFill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64089" y="3066317"/>
            <a:ext cx="5978216" cy="498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oogle Shape;1152;g1c14b79414f_0_1152"/>
          <p:cNvGrpSpPr/>
          <p:nvPr/>
        </p:nvGrpSpPr>
        <p:grpSpPr>
          <a:xfrm>
            <a:off x="61222" y="8190066"/>
            <a:ext cx="18259697" cy="1993551"/>
            <a:chOff x="1" y="-1"/>
            <a:chExt cx="24334653" cy="3223966"/>
          </a:xfrm>
        </p:grpSpPr>
        <p:sp>
          <p:nvSpPr>
            <p:cNvPr id="36" name="Google Shape;1154;g1c14b79414f_0_1152"/>
            <p:cNvSpPr/>
            <p:nvPr/>
          </p:nvSpPr>
          <p:spPr>
            <a:xfrm rot="5400000">
              <a:off x="12041780" y="-11447206"/>
              <a:ext cx="251093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21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29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30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32" name="Google Shape;1169;g1c14b79414f_0_1152"/>
            <p:cNvSpPr/>
            <p:nvPr/>
          </p:nvSpPr>
          <p:spPr>
            <a:xfrm rot="5400000">
              <a:off x="12041781" y="-9068909"/>
              <a:ext cx="251094" cy="24334653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grpSp>
        <p:nvGrpSpPr>
          <p:cNvPr id="38" name="Google Shape;1152;g1c14b79414f_0_1152"/>
          <p:cNvGrpSpPr/>
          <p:nvPr/>
        </p:nvGrpSpPr>
        <p:grpSpPr>
          <a:xfrm>
            <a:off x="-89709" y="238468"/>
            <a:ext cx="18288000" cy="2370717"/>
            <a:chOff x="1" y="-1"/>
            <a:chExt cx="24575754" cy="7087166"/>
          </a:xfrm>
        </p:grpSpPr>
        <p:grpSp>
          <p:nvGrpSpPr>
            <p:cNvPr id="39" name="Google Shape;1153;g1c14b79414f_0_1152"/>
            <p:cNvGrpSpPr/>
            <p:nvPr/>
          </p:nvGrpSpPr>
          <p:grpSpPr>
            <a:xfrm rot="5400000">
              <a:off x="10230731" y="-9636156"/>
              <a:ext cx="4114294" cy="24575754"/>
              <a:chOff x="0" y="-47625"/>
              <a:chExt cx="812700" cy="4854470"/>
            </a:xfrm>
          </p:grpSpPr>
          <p:sp>
            <p:nvSpPr>
              <p:cNvPr id="49" name="Google Shape;1154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7250"/>
                </a:srgbClr>
              </a:solidFill>
              <a:ln>
                <a:noFill/>
              </a:ln>
            </p:spPr>
          </p:sp>
          <p:sp>
            <p:nvSpPr>
              <p:cNvPr id="50" name="Google Shape;1155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grpSp>
          <p:nvGrpSpPr>
            <p:cNvPr id="41" name="Google Shape;1159;g1c14b79414f_0_1152"/>
            <p:cNvGrpSpPr/>
            <p:nvPr/>
          </p:nvGrpSpPr>
          <p:grpSpPr>
            <a:xfrm rot="5400000">
              <a:off x="10230731" y="-9041582"/>
              <a:ext cx="4114294" cy="24575754"/>
              <a:chOff x="0" y="-47625"/>
              <a:chExt cx="812700" cy="4854470"/>
            </a:xfrm>
          </p:grpSpPr>
          <p:sp>
            <p:nvSpPr>
              <p:cNvPr id="47" name="Google Shape;1160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0590"/>
                </a:srgbClr>
              </a:solidFill>
              <a:ln>
                <a:noFill/>
              </a:ln>
            </p:spPr>
          </p:sp>
          <p:sp>
            <p:nvSpPr>
              <p:cNvPr id="48" name="Google Shape;1161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2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3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grpSp>
          <p:nvGrpSpPr>
            <p:cNvPr id="44" name="Google Shape;1168;g1c14b79414f_0_1152"/>
            <p:cNvGrpSpPr/>
            <p:nvPr/>
          </p:nvGrpSpPr>
          <p:grpSpPr>
            <a:xfrm rot="5400000">
              <a:off x="10230731" y="-7257859"/>
              <a:ext cx="4114294" cy="24575754"/>
              <a:chOff x="0" y="-47625"/>
              <a:chExt cx="812700" cy="4854470"/>
            </a:xfrm>
          </p:grpSpPr>
          <p:sp>
            <p:nvSpPr>
              <p:cNvPr id="45" name="Google Shape;1169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2350"/>
                </a:srgbClr>
              </a:solidFill>
              <a:ln>
                <a:noFill/>
              </a:ln>
            </p:spPr>
          </p:sp>
          <p:sp>
            <p:nvSpPr>
              <p:cNvPr id="46" name="Google Shape;1170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52" name="TextBox 2"/>
          <p:cNvSpPr txBox="1"/>
          <p:nvPr/>
        </p:nvSpPr>
        <p:spPr>
          <a:xfrm>
            <a:off x="258995" y="1642387"/>
            <a:ext cx="13718452" cy="169277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О мерах поддержки субъектов МСП</a:t>
            </a:r>
          </a:p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Ленинградской области в 2025 году</a:t>
            </a:r>
            <a:endParaRPr lang="en-US" sz="5000" b="1" dirty="0">
              <a:solidFill>
                <a:schemeClr val="bg1"/>
              </a:solidFill>
              <a:latin typeface="+mj-lt"/>
              <a:ea typeface="HK Grotesk Bold"/>
              <a:cs typeface="HK Grotesk Bold"/>
              <a:sym typeface="HK Grotesk Bold"/>
            </a:endParaRPr>
          </a:p>
        </p:txBody>
      </p:sp>
      <p:sp>
        <p:nvSpPr>
          <p:cNvPr id="31" name="Google Shape;366;p5"/>
          <p:cNvSpPr/>
          <p:nvPr/>
        </p:nvSpPr>
        <p:spPr>
          <a:xfrm rot="16200000">
            <a:off x="9244012" y="-2262188"/>
            <a:ext cx="1209676" cy="19411949"/>
          </a:xfrm>
          <a:custGeom>
            <a:avLst/>
            <a:gdLst/>
            <a:ahLst/>
            <a:cxnLst/>
            <a:rect l="l" t="t" r="r" b="b"/>
            <a:pathLst>
              <a:path w="49599" h="2709333" extrusionOk="0">
                <a:moveTo>
                  <a:pt x="0" y="0"/>
                </a:moveTo>
                <a:lnTo>
                  <a:pt x="49599" y="0"/>
                </a:lnTo>
                <a:lnTo>
                  <a:pt x="49599" y="2709333"/>
                </a:lnTo>
                <a:lnTo>
                  <a:pt x="0" y="2709333"/>
                </a:lnTo>
                <a:close/>
              </a:path>
            </a:pathLst>
          </a:custGeom>
          <a:solidFill>
            <a:srgbClr val="FFFFFF">
              <a:alpha val="5490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3" name="Google Shape;443;p8"/>
          <p:cNvGrpSpPr/>
          <p:nvPr/>
        </p:nvGrpSpPr>
        <p:grpSpPr>
          <a:xfrm>
            <a:off x="14222173" y="-261280"/>
            <a:ext cx="4065827" cy="4720457"/>
            <a:chOff x="0" y="-47625"/>
            <a:chExt cx="812800" cy="860425"/>
          </a:xfrm>
        </p:grpSpPr>
        <p:sp>
          <p:nvSpPr>
            <p:cNvPr id="444" name="Google Shape;444;p8"/>
            <p:cNvSpPr/>
            <p:nvPr/>
          </p:nvSpPr>
          <p:spPr>
            <a:xfrm>
              <a:off x="0" y="0"/>
              <a:ext cx="812800" cy="705157"/>
            </a:xfrm>
            <a:custGeom>
              <a:avLst/>
              <a:gdLst/>
              <a:ahLst/>
              <a:cxnLst/>
              <a:rect l="l" t="t" r="r" b="b"/>
              <a:pathLst>
                <a:path w="812800" h="705157" extrusionOk="0">
                  <a:moveTo>
                    <a:pt x="0" y="0"/>
                  </a:moveTo>
                  <a:lnTo>
                    <a:pt x="812800" y="0"/>
                  </a:lnTo>
                  <a:lnTo>
                    <a:pt x="812800" y="705157"/>
                  </a:lnTo>
                  <a:lnTo>
                    <a:pt x="0" y="705157"/>
                  </a:lnTo>
                  <a:close/>
                </a:path>
              </a:pathLst>
            </a:custGeom>
            <a:solidFill>
              <a:srgbClr val="4F97ED"/>
            </a:solidFill>
            <a:ln>
              <a:noFill/>
            </a:ln>
          </p:spPr>
        </p:sp>
        <p:sp>
          <p:nvSpPr>
            <p:cNvPr id="445" name="Google Shape;445;p8"/>
            <p:cNvSpPr txBox="1"/>
            <p:nvPr/>
          </p:nvSpPr>
          <p:spPr>
            <a:xfrm>
              <a:off x="0" y="-47625"/>
              <a:ext cx="812800" cy="8604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186611"/>
                </a:lnSpc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47" name="Google Shape;447;p8"/>
          <p:cNvSpPr/>
          <p:nvPr/>
        </p:nvSpPr>
        <p:spPr>
          <a:xfrm>
            <a:off x="10405241" y="1"/>
            <a:ext cx="3928490" cy="3868627"/>
          </a:xfrm>
          <a:custGeom>
            <a:avLst/>
            <a:gdLst/>
            <a:ahLst/>
            <a:cxnLst/>
            <a:rect l="l" t="t" r="r" b="b"/>
            <a:pathLst>
              <a:path w="1270216" h="705157" extrusionOk="0">
                <a:moveTo>
                  <a:pt x="0" y="0"/>
                </a:moveTo>
                <a:lnTo>
                  <a:pt x="1270216" y="0"/>
                </a:lnTo>
                <a:lnTo>
                  <a:pt x="1270216" y="705157"/>
                </a:lnTo>
                <a:lnTo>
                  <a:pt x="0" y="705157"/>
                </a:lnTo>
                <a:close/>
              </a:path>
            </a:pathLst>
          </a:custGeom>
          <a:solidFill>
            <a:srgbClr val="1F5BA2"/>
          </a:solidFill>
          <a:ln>
            <a:noFill/>
          </a:ln>
        </p:spPr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0484" y="232613"/>
            <a:ext cx="1329204" cy="1485899"/>
          </a:xfrm>
          <a:prstGeom prst="rect">
            <a:avLst/>
          </a:prstGeom>
        </p:spPr>
      </p:pic>
      <p:sp>
        <p:nvSpPr>
          <p:cNvPr id="23" name="Google Shape;483;p9"/>
          <p:cNvSpPr txBox="1"/>
          <p:nvPr/>
        </p:nvSpPr>
        <p:spPr>
          <a:xfrm>
            <a:off x="402875" y="664095"/>
            <a:ext cx="10002366" cy="1163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40000"/>
              </a:lnSpc>
            </a:pPr>
            <a:r>
              <a:rPr lang="ru-RU" sz="5400" b="1" dirty="0" smtClean="0">
                <a:solidFill>
                  <a:srgbClr val="FFFFFF"/>
                </a:solidFill>
                <a:latin typeface="Mukta Mahee"/>
                <a:ea typeface="Mukta Mahee"/>
                <a:cs typeface="Mukta Mahee"/>
                <a:sym typeface="Mukta Mahee"/>
              </a:rPr>
              <a:t>Ленинградская область</a:t>
            </a:r>
            <a:endParaRPr sz="5400" b="1" dirty="0">
              <a:solidFill>
                <a:srgbClr val="FFFFFF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5241" y="3524407"/>
            <a:ext cx="7882758" cy="5410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33560" y="3868628"/>
            <a:ext cx="989735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FFFFFF"/>
                </a:solidFill>
              </a:rPr>
              <a:t>В </a:t>
            </a:r>
            <a:r>
              <a:rPr lang="ru-RU" sz="3600" b="1" dirty="0">
                <a:solidFill>
                  <a:srgbClr val="FFFFFF"/>
                </a:solidFill>
              </a:rPr>
              <a:t>Ленинградской области </a:t>
            </a:r>
          </a:p>
          <a:p>
            <a:r>
              <a:rPr lang="ru-RU" sz="3600" b="1" dirty="0">
                <a:solidFill>
                  <a:srgbClr val="FFFFFF"/>
                </a:solidFill>
              </a:rPr>
              <a:t>на </a:t>
            </a:r>
            <a:r>
              <a:rPr lang="ru-RU" sz="3600" b="1" dirty="0" smtClean="0">
                <a:solidFill>
                  <a:srgbClr val="FFFFFF"/>
                </a:solidFill>
              </a:rPr>
              <a:t>10.04.202</a:t>
            </a:r>
            <a:r>
              <a:rPr lang="en-US" sz="3600" b="1" dirty="0">
                <a:solidFill>
                  <a:srgbClr val="FFFFFF"/>
                </a:solidFill>
              </a:rPr>
              <a:t>5</a:t>
            </a:r>
            <a:r>
              <a:rPr lang="ru-RU" sz="3600" b="1" dirty="0">
                <a:solidFill>
                  <a:srgbClr val="FFFFFF"/>
                </a:solidFill>
              </a:rPr>
              <a:t> зарегистрировано </a:t>
            </a:r>
          </a:p>
          <a:p>
            <a:r>
              <a:rPr lang="en-US" sz="3600" b="1" dirty="0" smtClean="0">
                <a:solidFill>
                  <a:srgbClr val="D09E00"/>
                </a:solidFill>
              </a:rPr>
              <a:t>86 </a:t>
            </a:r>
            <a:r>
              <a:rPr lang="ru-RU" sz="3600" b="1" dirty="0" smtClean="0">
                <a:solidFill>
                  <a:srgbClr val="D09E00"/>
                </a:solidFill>
              </a:rPr>
              <a:t>756 </a:t>
            </a:r>
            <a:r>
              <a:rPr lang="ru-RU" sz="3600" b="1" dirty="0" smtClean="0">
                <a:solidFill>
                  <a:srgbClr val="FFFFFF"/>
                </a:solidFill>
              </a:rPr>
              <a:t>субъектов </a:t>
            </a:r>
            <a:r>
              <a:rPr lang="ru-RU" sz="3600" b="1" dirty="0">
                <a:solidFill>
                  <a:srgbClr val="FFFFFF"/>
                </a:solidFill>
              </a:rPr>
              <a:t>МСП</a:t>
            </a:r>
          </a:p>
          <a:p>
            <a:r>
              <a:rPr lang="ru-RU" sz="3600" b="1" dirty="0" smtClean="0">
                <a:solidFill>
                  <a:srgbClr val="FFFFFF"/>
                </a:solidFill>
              </a:rPr>
              <a:t>(</a:t>
            </a:r>
            <a:r>
              <a:rPr lang="ru-RU" sz="3200" b="1" dirty="0" smtClean="0">
                <a:solidFill>
                  <a:srgbClr val="FFFFFF"/>
                </a:solidFill>
              </a:rPr>
              <a:t>+ 5% </a:t>
            </a:r>
            <a:r>
              <a:rPr lang="ru-RU" sz="3200" b="1" dirty="0">
                <a:solidFill>
                  <a:srgbClr val="FFFFFF"/>
                </a:solidFill>
              </a:rPr>
              <a:t>по </a:t>
            </a:r>
            <a:r>
              <a:rPr lang="ru-RU" sz="3200" b="1" dirty="0" smtClean="0">
                <a:solidFill>
                  <a:srgbClr val="FFFFFF"/>
                </a:solidFill>
              </a:rPr>
              <a:t>сравнению</a:t>
            </a:r>
            <a:br>
              <a:rPr lang="ru-RU" sz="3200" b="1" dirty="0" smtClean="0">
                <a:solidFill>
                  <a:srgbClr val="FFFFFF"/>
                </a:solidFill>
              </a:rPr>
            </a:br>
            <a:r>
              <a:rPr lang="ru-RU" sz="3200" b="1" dirty="0" smtClean="0">
                <a:solidFill>
                  <a:srgbClr val="FFFFFF"/>
                </a:solidFill>
              </a:rPr>
              <a:t>с </a:t>
            </a:r>
            <a:r>
              <a:rPr lang="ru-RU" sz="3200" b="1" dirty="0">
                <a:solidFill>
                  <a:srgbClr val="FFFFFF"/>
                </a:solidFill>
              </a:rPr>
              <a:t>аналогичным периодом 202</a:t>
            </a:r>
            <a:r>
              <a:rPr lang="en-US" sz="3200" b="1" dirty="0">
                <a:solidFill>
                  <a:srgbClr val="FFFFFF"/>
                </a:solidFill>
              </a:rPr>
              <a:t>4</a:t>
            </a:r>
            <a:r>
              <a:rPr lang="ru-RU" sz="3200" b="1" dirty="0">
                <a:solidFill>
                  <a:srgbClr val="FFFFFF"/>
                </a:solidFill>
              </a:rPr>
              <a:t> года</a:t>
            </a:r>
            <a:r>
              <a:rPr lang="ru-RU" sz="3600" b="1" dirty="0" smtClean="0">
                <a:solidFill>
                  <a:srgbClr val="FFFFFF"/>
                </a:solidFill>
              </a:rPr>
              <a:t>):</a:t>
            </a:r>
          </a:p>
          <a:p>
            <a:pPr marL="571500" indent="-5715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sz="3600" b="1" dirty="0" smtClean="0">
                <a:solidFill>
                  <a:srgbClr val="FFFFFF"/>
                </a:solidFill>
              </a:rPr>
              <a:t>ЮЛ – 22 704</a:t>
            </a:r>
          </a:p>
          <a:p>
            <a:pPr marL="571500" indent="-57150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sz="3600" b="1" dirty="0" smtClean="0">
                <a:solidFill>
                  <a:srgbClr val="FFFFFF"/>
                </a:solidFill>
              </a:rPr>
              <a:t>ИП – 64 052</a:t>
            </a:r>
          </a:p>
          <a:p>
            <a:endParaRPr lang="ru-RU" sz="3600" b="1" dirty="0" smtClean="0">
              <a:solidFill>
                <a:srgbClr val="FFFFFF"/>
              </a:solidFill>
            </a:endParaRPr>
          </a:p>
          <a:p>
            <a:endParaRPr lang="ru-RU" sz="3600" b="1" dirty="0">
              <a:solidFill>
                <a:srgbClr val="FFFFFF"/>
              </a:solidFill>
            </a:endParaRPr>
          </a:p>
        </p:txBody>
      </p:sp>
      <p:grpSp>
        <p:nvGrpSpPr>
          <p:cNvPr id="18" name="Google Shape;1152;g1c14b79414f_0_1152"/>
          <p:cNvGrpSpPr/>
          <p:nvPr/>
        </p:nvGrpSpPr>
        <p:grpSpPr>
          <a:xfrm>
            <a:off x="152398" y="2273932"/>
            <a:ext cx="10252843" cy="1356092"/>
            <a:chOff x="1" y="-1"/>
            <a:chExt cx="24334653" cy="3223966"/>
          </a:xfrm>
        </p:grpSpPr>
        <p:sp>
          <p:nvSpPr>
            <p:cNvPr id="19" name="Google Shape;1154;g1c14b79414f_0_1152"/>
            <p:cNvSpPr/>
            <p:nvPr/>
          </p:nvSpPr>
          <p:spPr>
            <a:xfrm rot="5400000">
              <a:off x="12041780" y="-11447206"/>
              <a:ext cx="251093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21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28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29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30" name="Google Shape;1169;g1c14b79414f_0_1152"/>
            <p:cNvSpPr/>
            <p:nvPr/>
          </p:nvSpPr>
          <p:spPr>
            <a:xfrm rot="5400000">
              <a:off x="12041781" y="-9068909"/>
              <a:ext cx="251094" cy="24334653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41" name="Google Shape;366;p5"/>
          <p:cNvSpPr/>
          <p:nvPr/>
        </p:nvSpPr>
        <p:spPr>
          <a:xfrm rot="16200000">
            <a:off x="4830524" y="-3747229"/>
            <a:ext cx="1003190" cy="10146248"/>
          </a:xfrm>
          <a:custGeom>
            <a:avLst/>
            <a:gdLst/>
            <a:ahLst/>
            <a:cxnLst/>
            <a:rect l="l" t="t" r="r" b="b"/>
            <a:pathLst>
              <a:path w="49599" h="2709333" extrusionOk="0">
                <a:moveTo>
                  <a:pt x="0" y="0"/>
                </a:moveTo>
                <a:lnTo>
                  <a:pt x="49599" y="0"/>
                </a:lnTo>
                <a:lnTo>
                  <a:pt x="49599" y="2709333"/>
                </a:lnTo>
                <a:lnTo>
                  <a:pt x="0" y="2709333"/>
                </a:lnTo>
                <a:close/>
              </a:path>
            </a:pathLst>
          </a:custGeom>
          <a:solidFill>
            <a:srgbClr val="FFFFFF">
              <a:alpha val="5490"/>
            </a:srgbClr>
          </a:solidFill>
          <a:ln>
            <a:noFill/>
          </a:ln>
        </p:spPr>
      </p:sp>
      <p:grpSp>
        <p:nvGrpSpPr>
          <p:cNvPr id="42" name="Google Shape;1152;g1c14b79414f_0_1152"/>
          <p:cNvGrpSpPr/>
          <p:nvPr/>
        </p:nvGrpSpPr>
        <p:grpSpPr>
          <a:xfrm>
            <a:off x="152400" y="8979925"/>
            <a:ext cx="18259697" cy="1356092"/>
            <a:chOff x="1" y="-1"/>
            <a:chExt cx="24334653" cy="3223966"/>
          </a:xfrm>
        </p:grpSpPr>
        <p:sp>
          <p:nvSpPr>
            <p:cNvPr id="43" name="Google Shape;1154;g1c14b79414f_0_1152"/>
            <p:cNvSpPr/>
            <p:nvPr/>
          </p:nvSpPr>
          <p:spPr>
            <a:xfrm rot="5400000">
              <a:off x="12041780" y="-11447206"/>
              <a:ext cx="251093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44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45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6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7" name="Google Shape;1169;g1c14b79414f_0_1152"/>
            <p:cNvSpPr/>
            <p:nvPr/>
          </p:nvSpPr>
          <p:spPr>
            <a:xfrm rot="5400000">
              <a:off x="12041781" y="-9068909"/>
              <a:ext cx="251094" cy="24334653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pic>
        <p:nvPicPr>
          <p:cNvPr id="50" name="Google Shape;1290;g1c14b79414f_0_1254"/>
          <p:cNvPicPr preferRelativeResize="0"/>
          <p:nvPr/>
        </p:nvPicPr>
        <p:blipFill rotWithShape="1">
          <a:blip r:embed="rId5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06912" y="3882086"/>
            <a:ext cx="453699" cy="67646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4" name="Google Shape;228;p2"/>
          <p:cNvGrpSpPr/>
          <p:nvPr/>
        </p:nvGrpSpPr>
        <p:grpSpPr>
          <a:xfrm>
            <a:off x="406912" y="446706"/>
            <a:ext cx="567750" cy="81000"/>
            <a:chOff x="4805675" y="892401"/>
            <a:chExt cx="567750" cy="81000"/>
          </a:xfrm>
        </p:grpSpPr>
        <p:sp>
          <p:nvSpPr>
            <p:cNvPr id="25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7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55430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1097059" y="7407822"/>
            <a:ext cx="6792401" cy="2111189"/>
          </a:xfrm>
          <a:prstGeom prst="roundRect">
            <a:avLst/>
          </a:prstGeom>
          <a:noFill/>
          <a:ln w="63500">
            <a:gradFill>
              <a:gsLst>
                <a:gs pos="0">
                  <a:srgbClr val="D09E00"/>
                </a:gs>
                <a:gs pos="97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1670525" y="365706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393" y="209551"/>
            <a:ext cx="1329204" cy="1485899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058525" y="658049"/>
            <a:ext cx="72859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chemeClr val="bg1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КТО ОКАЗЫВАЕТ </a:t>
            </a:r>
            <a:r>
              <a:rPr lang="ru-RU" sz="3600" b="1" dirty="0" smtClean="0">
                <a:solidFill>
                  <a:schemeClr val="bg1"/>
                </a:solidFill>
                <a:latin typeface="Arial" panose="020B0604020202020204" pitchFamily="34" charset="0"/>
                <a:ea typeface="Roboto Black"/>
                <a:cs typeface="Arial" panose="020B0604020202020204" pitchFamily="34" charset="0"/>
              </a:rPr>
              <a:t>ПОДДЕРЖКУ</a:t>
            </a:r>
            <a:endParaRPr lang="ru-RU" sz="3500" b="1" spc="-50" dirty="0">
              <a:solidFill>
                <a:srgbClr val="FFFFFF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063489" y="1695450"/>
            <a:ext cx="826877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D09E00"/>
                </a:solidFill>
                <a:latin typeface="+mn-lt"/>
                <a:cs typeface="Arial" panose="020B0604020202020204" pitchFamily="34" charset="0"/>
              </a:rPr>
              <a:t>ФЕДЕРАЛЬНЫЙ УРОВЕНЬ</a:t>
            </a: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Минэкономразвития 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России</a:t>
            </a: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АО </a:t>
            </a: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«Корпорация «МСП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» </a:t>
            </a:r>
            <a:r>
              <a:rPr lang="ru-RU" sz="3200" dirty="0" err="1" smtClean="0">
                <a:solidFill>
                  <a:srgbClr val="FFC000"/>
                </a:solidFill>
                <a:latin typeface="+mn-lt"/>
                <a:cs typeface="Times New Roman" panose="02020603050405020304" pitchFamily="18" charset="0"/>
              </a:rPr>
              <a:t>мсп.рф</a:t>
            </a:r>
            <a:endParaRPr lang="ru-RU" sz="3200" dirty="0">
              <a:solidFill>
                <a:srgbClr val="FFC000"/>
              </a:solidFill>
              <a:latin typeface="+mn-lt"/>
              <a:cs typeface="Times New Roman" panose="02020603050405020304" pitchFamily="18" charset="0"/>
            </a:endParaRPr>
          </a:p>
          <a:p>
            <a:pPr algn="just">
              <a:buClr>
                <a:srgbClr val="FFC000"/>
              </a:buClr>
            </a:pPr>
            <a:endParaRPr lang="ru-RU" sz="3600" b="1" dirty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063489" y="3316969"/>
            <a:ext cx="9676759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D09E00"/>
                </a:solidFill>
                <a:latin typeface="+mn-lt"/>
                <a:cs typeface="Arial" panose="020B0604020202020204" pitchFamily="34" charset="0"/>
              </a:rPr>
              <a:t>РЕГИОНАЛЬНЫЙ УРОВЕНЬ </a:t>
            </a: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Комитет МСБ и ПР </a:t>
            </a:r>
            <a:r>
              <a:rPr lang="en-US" sz="3200" dirty="0" smtClean="0">
                <a:solidFill>
                  <a:srgbClr val="FFC000"/>
                </a:solidFill>
                <a:latin typeface="+mn-lt"/>
                <a:cs typeface="Times New Roman" panose="02020603050405020304" pitchFamily="18" charset="0"/>
              </a:rPr>
              <a:t>msp.lenobl.ru</a:t>
            </a:r>
            <a:endParaRPr lang="ru-RU" sz="3200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ГКУ «Ленинградский областной центр поддержки предпринимательства»</a:t>
            </a:r>
            <a:endParaRPr lang="en-US" sz="3200" dirty="0" smtClean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Ленинградский фонд </a:t>
            </a: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поддержки 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предпринимательства </a:t>
            </a:r>
            <a:r>
              <a:rPr lang="en-US" sz="3200" dirty="0" smtClean="0">
                <a:solidFill>
                  <a:srgbClr val="FFC000"/>
                </a:solidFill>
                <a:latin typeface="+mn-lt"/>
                <a:cs typeface="Times New Roman" panose="02020603050405020304" pitchFamily="18" charset="0"/>
              </a:rPr>
              <a:t>813.ru</a:t>
            </a:r>
            <a:endParaRPr lang="ru-RU" sz="3200" dirty="0" smtClean="0">
              <a:solidFill>
                <a:srgbClr val="FFC000"/>
              </a:solidFill>
              <a:latin typeface="+mn-lt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Микрокредитная компания Ленинградской области </a:t>
            </a:r>
            <a:r>
              <a:rPr lang="en-US" sz="3200" dirty="0" smtClean="0">
                <a:solidFill>
                  <a:srgbClr val="FFC000"/>
                </a:solidFill>
                <a:latin typeface="+mn-lt"/>
                <a:cs typeface="Times New Roman" panose="02020603050405020304" pitchFamily="18" charset="0"/>
              </a:rPr>
              <a:t>mkk.813.ru</a:t>
            </a:r>
            <a:endParaRPr lang="ru-RU" sz="3200" dirty="0">
              <a:solidFill>
                <a:srgbClr val="FFC000"/>
              </a:solidFill>
              <a:latin typeface="+mn-lt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Центр развития 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промышленности Ленинградской области </a:t>
            </a:r>
            <a:r>
              <a:rPr lang="en-US" sz="3200" dirty="0" smtClean="0">
                <a:solidFill>
                  <a:srgbClr val="FFC000"/>
                </a:solidFill>
                <a:latin typeface="+mn-lt"/>
                <a:cs typeface="Times New Roman" panose="02020603050405020304" pitchFamily="18" charset="0"/>
              </a:rPr>
              <a:t>crplo.ru</a:t>
            </a:r>
            <a:endParaRPr lang="ru-RU" sz="3200" dirty="0">
              <a:solidFill>
                <a:srgbClr val="FFC000"/>
              </a:solidFill>
              <a:latin typeface="+mn-lt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Агентство экономического 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развития Ленинградской области</a:t>
            </a:r>
            <a:r>
              <a:rPr lang="en-US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C000"/>
                </a:solidFill>
                <a:latin typeface="+mn-lt"/>
                <a:cs typeface="Times New Roman" panose="02020603050405020304" pitchFamily="18" charset="0"/>
              </a:rPr>
              <a:t>lenoblinvest.ru</a:t>
            </a: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Ленинградская областная 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торгово-промышленная палата</a:t>
            </a:r>
            <a:r>
              <a:rPr lang="en-US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rgbClr val="FFC000"/>
                </a:solidFill>
                <a:latin typeface="+mn-lt"/>
                <a:cs typeface="Times New Roman" panose="02020603050405020304" pitchFamily="18" charset="0"/>
              </a:rPr>
              <a:t>lo.tpprf.ru</a:t>
            </a:r>
            <a:endParaRPr lang="ru-RU" sz="3200" dirty="0">
              <a:solidFill>
                <a:srgbClr val="FFC00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75715" y="1695449"/>
            <a:ext cx="679240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D09E00"/>
                </a:solidFill>
                <a:latin typeface="+mn-lt"/>
                <a:cs typeface="Arial" panose="020B0604020202020204" pitchFamily="34" charset="0"/>
              </a:rPr>
              <a:t>МУНИЦИПАЛЬНЫЙ УРОВЕНЬ</a:t>
            </a: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Администрации 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МР/МО/ГО</a:t>
            </a:r>
            <a:endParaRPr lang="ru-RU" sz="3200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Муниципальные </a:t>
            </a: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фонды </a:t>
            </a:r>
            <a:b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3200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и центры </a:t>
            </a: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поддержки</a:t>
            </a: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Бизнес-инкубаторы</a:t>
            </a:r>
            <a:endParaRPr lang="ru-RU" sz="32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195885" y="7700286"/>
            <a:ext cx="6752060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D09E00"/>
                </a:solidFill>
                <a:latin typeface="+mn-lt"/>
                <a:cs typeface="Times New Roman" panose="02020603050405020304" pitchFamily="18" charset="0"/>
              </a:rPr>
              <a:t>(812) 309 46 88 </a:t>
            </a:r>
            <a:r>
              <a:rPr lang="ru-RU" sz="2400" b="1" dirty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– </a:t>
            </a:r>
            <a:r>
              <a:rPr lang="ru-RU" sz="24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информация о мерах </a:t>
            </a:r>
            <a:endParaRPr lang="en-US" sz="2400" b="1" dirty="0" smtClean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поддержки</a:t>
            </a:r>
            <a:endParaRPr lang="ru-RU" sz="24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  <a:p>
            <a:r>
              <a:rPr lang="ru-RU" sz="2400" b="1" dirty="0">
                <a:solidFill>
                  <a:srgbClr val="D09E00"/>
                </a:solidFill>
                <a:latin typeface="+mn-lt"/>
                <a:cs typeface="Times New Roman" panose="02020603050405020304" pitchFamily="18" charset="0"/>
              </a:rPr>
              <a:t>(812) 576 64 </a:t>
            </a:r>
            <a:r>
              <a:rPr lang="ru-RU" sz="2400" b="1" dirty="0" smtClean="0">
                <a:solidFill>
                  <a:srgbClr val="D09E00"/>
                </a:solidFill>
                <a:latin typeface="+mn-lt"/>
                <a:cs typeface="Times New Roman" panose="02020603050405020304" pitchFamily="18" charset="0"/>
              </a:rPr>
              <a:t>06 </a:t>
            </a:r>
            <a:r>
              <a:rPr lang="ru-RU" sz="24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– информация о субсидиях </a:t>
            </a:r>
            <a:endParaRPr lang="en-US" sz="2400" b="1" dirty="0" smtClean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bg1"/>
                </a:solidFill>
                <a:latin typeface="+mn-lt"/>
                <a:cs typeface="Times New Roman" panose="02020603050405020304" pitchFamily="18" charset="0"/>
              </a:rPr>
              <a:t>и грантах</a:t>
            </a:r>
          </a:p>
          <a:p>
            <a:endParaRPr lang="ru-RU" sz="4000" b="1" dirty="0">
              <a:solidFill>
                <a:schemeClr val="bg1"/>
              </a:solidFill>
              <a:latin typeface="+mn-lt"/>
              <a:cs typeface="Times New Roman" panose="02020603050405020304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10738477" y="1943100"/>
            <a:ext cx="1771" cy="8155954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99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105646" y="73608"/>
            <a:ext cx="1376313" cy="1020698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917" name="Google Shape;917;g1c14b79414f_0_364"/>
          <p:cNvSpPr txBox="1"/>
          <p:nvPr/>
        </p:nvSpPr>
        <p:spPr>
          <a:xfrm>
            <a:off x="1719857" y="518322"/>
            <a:ext cx="15212958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400" b="1" dirty="0" smtClean="0">
                <a:solidFill>
                  <a:srgbClr val="FFFFFF"/>
                </a:solidFill>
                <a:latin typeface="Mukta Mahee ExtraLight"/>
                <a:ea typeface="Mukta Mahee ExtraLight"/>
                <a:cs typeface="Mukta Mahee ExtraLight"/>
                <a:sym typeface="Mukta Mahee ExtraLight"/>
              </a:rPr>
              <a:t>Виды поддержки субъектов МСП </a:t>
            </a:r>
            <a:endParaRPr sz="5400" b="1" dirty="0"/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3611" y="95331"/>
            <a:ext cx="1329204" cy="1485899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598682"/>
              </p:ext>
            </p:extLst>
          </p:nvPr>
        </p:nvGraphicFramePr>
        <p:xfrm>
          <a:off x="1688704" y="2502985"/>
          <a:ext cx="15779110" cy="5973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76265"/>
                <a:gridCol w="7802845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chemeClr val="bg1"/>
                          </a:solidFill>
                        </a:rPr>
                        <a:t>    Налоговые льготы</a:t>
                      </a:r>
                      <a:endParaRPr lang="ru-RU" sz="4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chemeClr val="bg1"/>
                          </a:solidFill>
                        </a:rPr>
                        <a:t>    Образовательная поддержка</a:t>
                      </a:r>
                      <a:endParaRPr lang="ru-RU" sz="4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bg1"/>
                          </a:solidFill>
                        </a:rPr>
                        <a:t>    Финансовая поддержка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bg1"/>
                          </a:solidFill>
                        </a:rPr>
                        <a:t>    Информационно - маркетинговая поддержка</a:t>
                      </a:r>
                      <a:endParaRPr lang="ru-RU" sz="4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1554392"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bg1"/>
                          </a:solidFill>
                        </a:rPr>
                        <a:t>    Имущественная        поддержка</a:t>
                      </a:r>
                      <a:endParaRPr lang="ru-RU" sz="4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ru-RU" sz="4400" b="1" dirty="0" smtClean="0">
                          <a:solidFill>
                            <a:schemeClr val="bg1"/>
                          </a:solidFill>
                        </a:rPr>
                        <a:t>    Консультационная поддержка</a:t>
                      </a:r>
                      <a:endParaRPr lang="ru-RU" sz="4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</a:tr>
              <a:tr h="1554392">
                <a:tc gridSpan="2">
                  <a:txBody>
                    <a:bodyPr/>
                    <a:lstStyle/>
                    <a:p>
                      <a:pPr algn="ctr"/>
                      <a:r>
                        <a:rPr lang="ru-RU" sz="4400" b="1" dirty="0" smtClean="0">
                          <a:solidFill>
                            <a:schemeClr val="bg1"/>
                          </a:solidFill>
                        </a:rPr>
                        <a:t>    Участие в деловых мероприятия, форумах, </a:t>
                      </a:r>
                      <a:br>
                        <a:rPr lang="ru-RU" sz="4400" b="1" dirty="0" smtClean="0">
                          <a:solidFill>
                            <a:schemeClr val="bg1"/>
                          </a:solidFill>
                        </a:rPr>
                      </a:br>
                      <a:r>
                        <a:rPr lang="ru-RU" sz="4400" b="1" dirty="0" smtClean="0">
                          <a:solidFill>
                            <a:schemeClr val="bg1"/>
                          </a:solidFill>
                        </a:rPr>
                        <a:t>конференциях, конкурсах, выставках и ярмарках</a:t>
                      </a:r>
                      <a:endParaRPr lang="ru-RU" sz="4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 sz="4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8" name="Google Shape;1269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1788226" y="2664750"/>
            <a:ext cx="340813" cy="45308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" name="Google Shape;1152;g1c14b79414f_0_1152"/>
          <p:cNvGrpSpPr/>
          <p:nvPr/>
        </p:nvGrpSpPr>
        <p:grpSpPr>
          <a:xfrm>
            <a:off x="1719857" y="8712987"/>
            <a:ext cx="15716806" cy="1142142"/>
            <a:chOff x="1" y="-1"/>
            <a:chExt cx="24334653" cy="3223966"/>
          </a:xfrm>
        </p:grpSpPr>
        <p:sp>
          <p:nvSpPr>
            <p:cNvPr id="19" name="Google Shape;1154;g1c14b79414f_0_1152"/>
            <p:cNvSpPr/>
            <p:nvPr/>
          </p:nvSpPr>
          <p:spPr>
            <a:xfrm rot="5400000">
              <a:off x="12041780" y="-11447206"/>
              <a:ext cx="251093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20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21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2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23" name="Google Shape;1169;g1c14b79414f_0_1152"/>
            <p:cNvSpPr/>
            <p:nvPr/>
          </p:nvSpPr>
          <p:spPr>
            <a:xfrm rot="5400000">
              <a:off x="12041781" y="-9068909"/>
              <a:ext cx="251094" cy="24334653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pic>
        <p:nvPicPr>
          <p:cNvPr id="24" name="Google Shape;1269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1788226" y="4094157"/>
            <a:ext cx="340813" cy="453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1269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1788226" y="5559634"/>
            <a:ext cx="340813" cy="453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1269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3306700" y="7024799"/>
            <a:ext cx="340813" cy="453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1269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9841759" y="2664750"/>
            <a:ext cx="340813" cy="453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1269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9841759" y="4069400"/>
            <a:ext cx="340813" cy="4530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1269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9841759" y="5559634"/>
            <a:ext cx="340813" cy="45308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0" name="Google Shape;228;p2"/>
          <p:cNvGrpSpPr/>
          <p:nvPr/>
        </p:nvGrpSpPr>
        <p:grpSpPr>
          <a:xfrm>
            <a:off x="1845164" y="325206"/>
            <a:ext cx="567750" cy="81000"/>
            <a:chOff x="4805675" y="892401"/>
            <a:chExt cx="567750" cy="81000"/>
          </a:xfrm>
        </p:grpSpPr>
        <p:sp>
          <p:nvSpPr>
            <p:cNvPr id="31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2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3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03341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5131" y="147562"/>
            <a:ext cx="1329204" cy="1485899"/>
          </a:xfrm>
          <a:prstGeom prst="rect">
            <a:avLst/>
          </a:prstGeom>
        </p:spPr>
      </p:pic>
      <p:sp>
        <p:nvSpPr>
          <p:cNvPr id="31" name="TextBox 2"/>
          <p:cNvSpPr txBox="1"/>
          <p:nvPr/>
        </p:nvSpPr>
        <p:spPr>
          <a:xfrm>
            <a:off x="2853559" y="588953"/>
            <a:ext cx="9754185" cy="78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70"/>
              </a:lnSpc>
            </a:pPr>
            <a:r>
              <a:rPr lang="ru-RU" sz="5000" b="1" dirty="0" smtClean="0">
                <a:solidFill>
                  <a:srgbClr val="FFFFFF"/>
                </a:solidFill>
                <a:ea typeface="HK Grotesk Bold"/>
                <a:cs typeface="HK Grotesk Bold"/>
                <a:sym typeface="HK Grotesk Bold"/>
              </a:rPr>
              <a:t> </a:t>
            </a:r>
            <a:endParaRPr lang="en-US" sz="5000" b="1" dirty="0">
              <a:solidFill>
                <a:srgbClr val="FFFFFF"/>
              </a:solidFill>
              <a:ea typeface="HK Grotesk Bold"/>
              <a:cs typeface="HK Grotesk Bold"/>
              <a:sym typeface="HK Grotesk Bold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063318"/>
              </p:ext>
            </p:extLst>
          </p:nvPr>
        </p:nvGraphicFramePr>
        <p:xfrm>
          <a:off x="1132752" y="1889898"/>
          <a:ext cx="16374198" cy="7589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10177"/>
                <a:gridCol w="5349121"/>
                <a:gridCol w="4914900"/>
              </a:tblGrid>
              <a:tr h="1057974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Налоговая ставка - </a:t>
                      </a:r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+mn-lt"/>
                          <a:ea typeface="Times New Roman"/>
                          <a:cs typeface="Arial" panose="020B0604020202020204" pitchFamily="34" charset="0"/>
                        </a:rPr>
                        <a:t>0 %</a:t>
                      </a:r>
                    </a:p>
                    <a:p>
                      <a:pPr algn="ctr"/>
                      <a:r>
                        <a:rPr lang="ru-RU" sz="2400" b="1" dirty="0" smtClean="0">
                          <a:solidFill>
                            <a:schemeClr val="bg1"/>
                          </a:solidFill>
                          <a:latin typeface="+mn-lt"/>
                          <a:cs typeface="Arial" panose="020B0604020202020204" pitchFamily="34" charset="0"/>
                        </a:rPr>
                        <a:t>(налоговые каникулы)</a:t>
                      </a:r>
                    </a:p>
                    <a:p>
                      <a:endParaRPr lang="ru-RU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УСН</a:t>
                      </a:r>
                    </a:p>
                    <a:p>
                      <a:endParaRPr lang="ru-RU" sz="20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Патентная система налогообложения (ПСН) 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</a:tr>
              <a:tr h="5142112">
                <a:tc>
                  <a:txBody>
                    <a:bodyPr/>
                    <a:lstStyle/>
                    <a:p>
                      <a:pPr marL="342900" indent="-342900" algn="l">
                        <a:buClr>
                          <a:srgbClr val="D09E00"/>
                        </a:buClr>
                        <a:buFont typeface="Wingdings" panose="05000000000000000000" pitchFamily="2" charset="2"/>
                        <a:buChar char="Ø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Для впервые зарегистрированных ИП, применяющих УСН и ПСН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sz="2400" b="1" dirty="0" smtClean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</a:endParaRP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2 налоговых периода 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sz="2400" b="1" dirty="0" smtClean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</a:endParaRP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Приоритетные сферы: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производственная, социальная, 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научная, бытовые услуги населению</a:t>
                      </a: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Более 25 ОКВЭД, в </a:t>
                      </a:r>
                      <a:r>
                        <a:rPr lang="ru-RU" sz="2400" b="1" dirty="0" err="1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т.ч</a:t>
                      </a: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. сельское хозяйство,</a:t>
                      </a:r>
                      <a:r>
                        <a:rPr lang="ru-RU" sz="2400" b="1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переработка, рыболовство, рыбоводство</a:t>
                      </a:r>
                    </a:p>
                    <a:p>
                      <a:pPr algn="ctr">
                        <a:buClr>
                          <a:srgbClr val="D09E00"/>
                        </a:buClr>
                      </a:pPr>
                      <a:endParaRPr lang="ru-RU" sz="1800" b="1" dirty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Clr>
                          <a:srgbClr val="D09E00"/>
                        </a:buClr>
                        <a:buFont typeface="Wingdings" panose="05000000000000000000" pitchFamily="2" charset="2"/>
                        <a:buChar char="Ø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«Доходы»:</a:t>
                      </a: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1% - 18 видов + социальные предприятия</a:t>
                      </a: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1% - ИП участники СВО</a:t>
                      </a:r>
                    </a:p>
                    <a:p>
                      <a:pPr marL="342900" marR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D09E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1%  - для  правообладателей программ для ЭВМ входящих,</a:t>
                      </a:r>
                      <a:r>
                        <a:rPr lang="ru-RU" sz="2400" b="1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в единый реестр российских программ для ЭВМ</a:t>
                      </a: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2% - трудоустройство инвалидов от</a:t>
                      </a:r>
                      <a:r>
                        <a:rPr lang="ru-RU" sz="2400" b="1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 </a:t>
                      </a:r>
                      <a:r>
                        <a:rPr lang="en-US" sz="2400" b="1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30% </a:t>
                      </a:r>
                      <a:r>
                        <a:rPr lang="ru-RU" sz="2400" b="1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ССЧ </a:t>
                      </a: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2% - предприятия потребкооперации</a:t>
                      </a: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3% - 20 видов деятельности, </a:t>
                      </a:r>
                      <a:b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</a:b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в </a:t>
                      </a:r>
                      <a:r>
                        <a:rPr lang="ru-RU" sz="2400" b="1" dirty="0" err="1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т.ч</a:t>
                      </a: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. 16 в сфере с/х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sz="2400" b="1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Wingdings" panose="05000000000000000000" pitchFamily="2" charset="2"/>
                        <a:buChar char="Ø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«Доходы минус расходы»</a:t>
                      </a:r>
                      <a:r>
                        <a:rPr lang="ru-RU" sz="2400" b="1" baseline="0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 - 5%</a:t>
                      </a:r>
                      <a:endParaRPr lang="ru-RU" sz="2400" b="1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sz="2000" b="1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b="1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indent="-342900" algn="l">
                        <a:buClr>
                          <a:srgbClr val="D09E00"/>
                        </a:buClr>
                        <a:buFont typeface="Wingdings" panose="05000000000000000000" pitchFamily="2" charset="2"/>
                        <a:buChar char="Ø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Патентная система налогообложения – понижающие коэффициенты.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sz="2400" b="1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Срок действия патента: 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     от 1 мес. до 12 мес.</a:t>
                      </a: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sz="2400" b="1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marL="342900" indent="-342900" algn="l">
                        <a:buClr>
                          <a:srgbClr val="D09E00"/>
                        </a:buClr>
                        <a:buFont typeface="Arial" panose="020B0604020202020204" pitchFamily="34" charset="0"/>
                        <a:buChar char="•"/>
                      </a:pP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Стоимость патента рассчитывается </a:t>
                      </a:r>
                      <a:b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</a:br>
                      <a:r>
                        <a:rPr lang="ru-RU" sz="24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по видам деятельности</a:t>
                      </a:r>
                      <a:endParaRPr lang="ru-RU" sz="2400" dirty="0" smtClean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  <a:p>
                      <a:pPr algn="l">
                        <a:buClr>
                          <a:srgbClr val="D09E00"/>
                        </a:buClr>
                      </a:pP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6" name="Google Shape;1152;g1c14b79414f_0_1152"/>
          <p:cNvGrpSpPr/>
          <p:nvPr/>
        </p:nvGrpSpPr>
        <p:grpSpPr>
          <a:xfrm>
            <a:off x="-2945370" y="85061"/>
            <a:ext cx="20924088" cy="1774047"/>
            <a:chOff x="1" y="-1"/>
            <a:chExt cx="24575754" cy="5303443"/>
          </a:xfrm>
        </p:grpSpPr>
        <p:grpSp>
          <p:nvGrpSpPr>
            <p:cNvPr id="37" name="Google Shape;1153;g1c14b79414f_0_1152"/>
            <p:cNvGrpSpPr/>
            <p:nvPr/>
          </p:nvGrpSpPr>
          <p:grpSpPr>
            <a:xfrm rot="5400000">
              <a:off x="10230731" y="-9636156"/>
              <a:ext cx="4114294" cy="24575754"/>
              <a:chOff x="0" y="-47625"/>
              <a:chExt cx="812700" cy="4854470"/>
            </a:xfrm>
          </p:grpSpPr>
          <p:sp>
            <p:nvSpPr>
              <p:cNvPr id="48" name="Google Shape;1154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7250"/>
                </a:srgbClr>
              </a:solidFill>
              <a:ln>
                <a:noFill/>
              </a:ln>
            </p:spPr>
          </p:sp>
          <p:sp>
            <p:nvSpPr>
              <p:cNvPr id="49" name="Google Shape;1155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8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grpSp>
          <p:nvGrpSpPr>
            <p:cNvPr id="39" name="Google Shape;1159;g1c14b79414f_0_1152"/>
            <p:cNvGrpSpPr/>
            <p:nvPr/>
          </p:nvGrpSpPr>
          <p:grpSpPr>
            <a:xfrm rot="5400000">
              <a:off x="10230731" y="-9041582"/>
              <a:ext cx="4114294" cy="24575754"/>
              <a:chOff x="0" y="-47625"/>
              <a:chExt cx="812700" cy="4854470"/>
            </a:xfrm>
          </p:grpSpPr>
          <p:sp>
            <p:nvSpPr>
              <p:cNvPr id="46" name="Google Shape;1160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0590"/>
                </a:srgbClr>
              </a:solidFill>
              <a:ln>
                <a:noFill/>
              </a:ln>
            </p:spPr>
          </p:sp>
          <p:sp>
            <p:nvSpPr>
              <p:cNvPr id="47" name="Google Shape;1161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4" name="Google Shape;1169;g1c14b79414f_0_1152"/>
            <p:cNvSpPr/>
            <p:nvPr/>
          </p:nvSpPr>
          <p:spPr>
            <a:xfrm rot="5400000">
              <a:off x="12041781" y="-9068910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8" name="Прямоугольник 7"/>
          <p:cNvSpPr/>
          <p:nvPr/>
        </p:nvSpPr>
        <p:spPr>
          <a:xfrm>
            <a:off x="1791781" y="523299"/>
            <a:ext cx="126029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НАЛОГОВЫЕ ЛЬГОТЫ</a:t>
            </a:r>
            <a:endParaRPr lang="ru-RU" sz="4400" dirty="0">
              <a:solidFill>
                <a:srgbClr val="FFFFFF"/>
              </a:solidFill>
            </a:endParaRPr>
          </a:p>
        </p:txBody>
      </p:sp>
      <p:grpSp>
        <p:nvGrpSpPr>
          <p:cNvPr id="21" name="Google Shape;228;p2"/>
          <p:cNvGrpSpPr/>
          <p:nvPr/>
        </p:nvGrpSpPr>
        <p:grpSpPr>
          <a:xfrm>
            <a:off x="2043781" y="267931"/>
            <a:ext cx="567750" cy="81000"/>
            <a:chOff x="4805675" y="892401"/>
            <a:chExt cx="567750" cy="81000"/>
          </a:xfrm>
        </p:grpSpPr>
        <p:sp>
          <p:nvSpPr>
            <p:cNvPr id="23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4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647700" y="1633460"/>
            <a:ext cx="17125742" cy="8348739"/>
          </a:xfrm>
          <a:prstGeom prst="rect">
            <a:avLst/>
          </a:prstGeom>
          <a:noFill/>
          <a:ln w="38100">
            <a:gradFill>
              <a:gsLst>
                <a:gs pos="0">
                  <a:srgbClr val="D09E00"/>
                </a:gs>
                <a:gs pos="10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042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5BA2"/>
        </a:solidFill>
        <a:effectLst/>
      </p:bgPr>
    </p:bg>
    <p:spTree>
      <p:nvGrpSpPr>
        <p:cNvPr id="1" name="Shape 9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3" name="Google Shape;963;g1c14b79414f_0_961"/>
          <p:cNvGrpSpPr/>
          <p:nvPr/>
        </p:nvGrpSpPr>
        <p:grpSpPr>
          <a:xfrm>
            <a:off x="581" y="5958056"/>
            <a:ext cx="18288118" cy="4328971"/>
            <a:chOff x="0" y="-47625"/>
            <a:chExt cx="4816592" cy="1140133"/>
          </a:xfrm>
        </p:grpSpPr>
        <p:sp>
          <p:nvSpPr>
            <p:cNvPr id="964" name="Google Shape;964;g1c14b79414f_0_961"/>
            <p:cNvSpPr/>
            <p:nvPr/>
          </p:nvSpPr>
          <p:spPr>
            <a:xfrm>
              <a:off x="0" y="0"/>
              <a:ext cx="4816592" cy="1092508"/>
            </a:xfrm>
            <a:custGeom>
              <a:avLst/>
              <a:gdLst/>
              <a:ahLst/>
              <a:cxnLst/>
              <a:rect l="l" t="t" r="r" b="b"/>
              <a:pathLst>
                <a:path w="4816592" h="1092508" extrusionOk="0">
                  <a:moveTo>
                    <a:pt x="0" y="0"/>
                  </a:moveTo>
                  <a:lnTo>
                    <a:pt x="4816592" y="0"/>
                  </a:lnTo>
                  <a:lnTo>
                    <a:pt x="4816592" y="1092508"/>
                  </a:lnTo>
                  <a:lnTo>
                    <a:pt x="0" y="1092508"/>
                  </a:lnTo>
                  <a:close/>
                </a:path>
              </a:pathLst>
            </a:custGeom>
            <a:solidFill>
              <a:srgbClr val="0A3972"/>
            </a:solidFill>
            <a:ln>
              <a:noFill/>
            </a:ln>
          </p:spPr>
        </p:sp>
        <p:sp>
          <p:nvSpPr>
            <p:cNvPr id="965" name="Google Shape;965;g1c14b79414f_0_961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186611"/>
                </a:lnSpc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966" name="Google Shape;966;g1c14b79414f_0_961"/>
          <p:cNvCxnSpPr/>
          <p:nvPr/>
        </p:nvCxnSpPr>
        <p:spPr>
          <a:xfrm>
            <a:off x="0" y="6138883"/>
            <a:ext cx="18288000" cy="0"/>
          </a:xfrm>
          <a:prstGeom prst="straightConnector1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67" name="Google Shape;967;g1c14b79414f_0_961"/>
          <p:cNvSpPr txBox="1"/>
          <p:nvPr/>
        </p:nvSpPr>
        <p:spPr>
          <a:xfrm>
            <a:off x="616401" y="930175"/>
            <a:ext cx="15630640" cy="18620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999"/>
              </a:lnSpc>
            </a:pPr>
            <a:r>
              <a:rPr lang="ru-RU" sz="5000" b="1" dirty="0" smtClean="0">
                <a:solidFill>
                  <a:srgbClr val="FFFFFF"/>
                </a:solidFill>
                <a:latin typeface="+mj-lt"/>
                <a:cs typeface="Mukta Mahee ExtraLight"/>
                <a:sym typeface="Mukta Mahee ExtraLight"/>
              </a:rPr>
              <a:t>     Объем средств на субсидии и гранты </a:t>
            </a:r>
            <a:br>
              <a:rPr lang="ru-RU" sz="5000" b="1" dirty="0" smtClean="0">
                <a:solidFill>
                  <a:srgbClr val="FFFFFF"/>
                </a:solidFill>
                <a:latin typeface="+mj-lt"/>
                <a:cs typeface="Mukta Mahee ExtraLight"/>
                <a:sym typeface="Mukta Mahee ExtraLight"/>
              </a:rPr>
            </a:br>
            <a:r>
              <a:rPr lang="ru-RU" sz="5000" b="1" dirty="0" smtClean="0">
                <a:solidFill>
                  <a:srgbClr val="FFFFFF"/>
                </a:solidFill>
                <a:latin typeface="+mj-lt"/>
                <a:cs typeface="Mukta Mahee ExtraLight"/>
                <a:sym typeface="Mukta Mahee ExtraLight"/>
              </a:rPr>
              <a:t>     2021-2025 годы (в млн руб.)</a:t>
            </a:r>
            <a:endParaRPr sz="5000" b="1" dirty="0">
              <a:latin typeface="+mj-lt"/>
            </a:endParaRPr>
          </a:p>
        </p:txBody>
      </p:sp>
      <p:grpSp>
        <p:nvGrpSpPr>
          <p:cNvPr id="968" name="Google Shape;968;g1c14b79414f_0_961"/>
          <p:cNvGrpSpPr/>
          <p:nvPr/>
        </p:nvGrpSpPr>
        <p:grpSpPr>
          <a:xfrm>
            <a:off x="808068" y="3806839"/>
            <a:ext cx="2466000" cy="1196025"/>
            <a:chOff x="599356" y="9525"/>
            <a:chExt cx="3288000" cy="1594699"/>
          </a:xfrm>
        </p:grpSpPr>
        <p:cxnSp>
          <p:nvCxnSpPr>
            <p:cNvPr id="969" name="Google Shape;969;g1c14b79414f_0_961"/>
            <p:cNvCxnSpPr/>
            <p:nvPr/>
          </p:nvCxnSpPr>
          <p:spPr>
            <a:xfrm rot="-2827031">
              <a:off x="2013611" y="1374541"/>
              <a:ext cx="459367" cy="0"/>
            </a:xfrm>
            <a:prstGeom prst="straightConnector1">
              <a:avLst/>
            </a:prstGeom>
            <a:noFill/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71" name="Google Shape;971;g1c14b79414f_0_961"/>
            <p:cNvSpPr txBox="1"/>
            <p:nvPr/>
          </p:nvSpPr>
          <p:spPr>
            <a:xfrm>
              <a:off x="599356" y="9525"/>
              <a:ext cx="3288000" cy="135404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algn="ctr">
                <a:lnSpc>
                  <a:spcPct val="120003"/>
                </a:lnSpc>
              </a:pPr>
              <a:r>
                <a:rPr lang="en-US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20</a:t>
              </a:r>
              <a:r>
                <a:rPr lang="ru-RU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21</a:t>
              </a:r>
              <a:endParaRPr dirty="0"/>
            </a:p>
          </p:txBody>
        </p:sp>
      </p:grpSp>
      <p:sp>
        <p:nvSpPr>
          <p:cNvPr id="972" name="Google Shape;972;g1c14b79414f_0_961"/>
          <p:cNvSpPr txBox="1"/>
          <p:nvPr/>
        </p:nvSpPr>
        <p:spPr>
          <a:xfrm>
            <a:off x="358551" y="6719908"/>
            <a:ext cx="3364800" cy="1163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ru-RU" sz="5400" dirty="0" smtClean="0">
                <a:solidFill>
                  <a:srgbClr val="FFFFFF"/>
                </a:solidFill>
                <a:latin typeface="Mukta Mahee"/>
                <a:ea typeface="Mukta Mahee"/>
                <a:cs typeface="Mukta Mahee"/>
                <a:sym typeface="Mukta Mahee"/>
              </a:rPr>
              <a:t>462, 2</a:t>
            </a:r>
            <a:endParaRPr sz="5400" dirty="0"/>
          </a:p>
        </p:txBody>
      </p:sp>
      <p:grpSp>
        <p:nvGrpSpPr>
          <p:cNvPr id="973" name="Google Shape;973;g1c14b79414f_0_961"/>
          <p:cNvGrpSpPr/>
          <p:nvPr/>
        </p:nvGrpSpPr>
        <p:grpSpPr>
          <a:xfrm>
            <a:off x="4359000" y="3806839"/>
            <a:ext cx="2466000" cy="1196024"/>
            <a:chOff x="599356" y="9525"/>
            <a:chExt cx="3288000" cy="1594699"/>
          </a:xfrm>
        </p:grpSpPr>
        <p:cxnSp>
          <p:nvCxnSpPr>
            <p:cNvPr id="974" name="Google Shape;974;g1c14b79414f_0_961"/>
            <p:cNvCxnSpPr/>
            <p:nvPr/>
          </p:nvCxnSpPr>
          <p:spPr>
            <a:xfrm rot="-2827031">
              <a:off x="2013611" y="1374541"/>
              <a:ext cx="459367" cy="0"/>
            </a:xfrm>
            <a:prstGeom prst="straightConnector1">
              <a:avLst/>
            </a:prstGeom>
            <a:noFill/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76" name="Google Shape;976;g1c14b79414f_0_961"/>
            <p:cNvSpPr txBox="1"/>
            <p:nvPr/>
          </p:nvSpPr>
          <p:spPr>
            <a:xfrm>
              <a:off x="599356" y="9525"/>
              <a:ext cx="3288000" cy="13540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algn="ctr">
                <a:lnSpc>
                  <a:spcPct val="120003"/>
                </a:lnSpc>
              </a:pPr>
              <a:r>
                <a:rPr lang="en-US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20</a:t>
              </a:r>
              <a:r>
                <a:rPr lang="ru-RU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22</a:t>
              </a:r>
              <a:endParaRPr dirty="0"/>
            </a:p>
          </p:txBody>
        </p:sp>
      </p:grpSp>
      <p:sp>
        <p:nvSpPr>
          <p:cNvPr id="977" name="Google Shape;977;g1c14b79414f_0_961"/>
          <p:cNvSpPr txBox="1"/>
          <p:nvPr/>
        </p:nvSpPr>
        <p:spPr>
          <a:xfrm>
            <a:off x="3909483" y="6719908"/>
            <a:ext cx="3364800" cy="1163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ru-RU" sz="5400" dirty="0" smtClean="0">
                <a:solidFill>
                  <a:srgbClr val="FFFFFF"/>
                </a:solidFill>
                <a:latin typeface="Mukta Mahee"/>
                <a:ea typeface="Mukta Mahee"/>
                <a:cs typeface="Mukta Mahee"/>
                <a:sym typeface="Mukta Mahee"/>
              </a:rPr>
              <a:t>511, 8</a:t>
            </a:r>
            <a:endParaRPr sz="5400" dirty="0"/>
          </a:p>
        </p:txBody>
      </p:sp>
      <p:grpSp>
        <p:nvGrpSpPr>
          <p:cNvPr id="978" name="Google Shape;978;g1c14b79414f_0_961"/>
          <p:cNvGrpSpPr/>
          <p:nvPr/>
        </p:nvGrpSpPr>
        <p:grpSpPr>
          <a:xfrm>
            <a:off x="7909931" y="3806839"/>
            <a:ext cx="2466000" cy="1196024"/>
            <a:chOff x="599356" y="9525"/>
            <a:chExt cx="3288000" cy="1594699"/>
          </a:xfrm>
        </p:grpSpPr>
        <p:cxnSp>
          <p:nvCxnSpPr>
            <p:cNvPr id="979" name="Google Shape;979;g1c14b79414f_0_961"/>
            <p:cNvCxnSpPr/>
            <p:nvPr/>
          </p:nvCxnSpPr>
          <p:spPr>
            <a:xfrm rot="-2827031">
              <a:off x="2013611" y="1374541"/>
              <a:ext cx="459367" cy="0"/>
            </a:xfrm>
            <a:prstGeom prst="straightConnector1">
              <a:avLst/>
            </a:prstGeom>
            <a:noFill/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81" name="Google Shape;981;g1c14b79414f_0_961"/>
            <p:cNvSpPr txBox="1"/>
            <p:nvPr/>
          </p:nvSpPr>
          <p:spPr>
            <a:xfrm>
              <a:off x="599356" y="9525"/>
              <a:ext cx="3288000" cy="13540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algn="ctr">
                <a:lnSpc>
                  <a:spcPct val="120003"/>
                </a:lnSpc>
              </a:pPr>
              <a:r>
                <a:rPr lang="en-US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20</a:t>
              </a:r>
              <a:r>
                <a:rPr lang="ru-RU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23</a:t>
              </a:r>
              <a:endParaRPr dirty="0"/>
            </a:p>
          </p:txBody>
        </p:sp>
      </p:grpSp>
      <p:sp>
        <p:nvSpPr>
          <p:cNvPr id="982" name="Google Shape;982;g1c14b79414f_0_961"/>
          <p:cNvSpPr txBox="1"/>
          <p:nvPr/>
        </p:nvSpPr>
        <p:spPr>
          <a:xfrm>
            <a:off x="7460414" y="6719908"/>
            <a:ext cx="3364800" cy="1163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ru-RU" sz="5400" dirty="0" smtClean="0">
                <a:solidFill>
                  <a:srgbClr val="FFFFFF"/>
                </a:solidFill>
                <a:latin typeface="Mukta Mahee"/>
                <a:ea typeface="Mukta Mahee"/>
                <a:cs typeface="Mukta Mahee"/>
                <a:sym typeface="Mukta Mahee"/>
              </a:rPr>
              <a:t>511, 1</a:t>
            </a:r>
            <a:endParaRPr sz="5400" dirty="0"/>
          </a:p>
        </p:txBody>
      </p:sp>
      <p:grpSp>
        <p:nvGrpSpPr>
          <p:cNvPr id="983" name="Google Shape;983;g1c14b79414f_0_961"/>
          <p:cNvGrpSpPr/>
          <p:nvPr/>
        </p:nvGrpSpPr>
        <p:grpSpPr>
          <a:xfrm>
            <a:off x="11460863" y="3806839"/>
            <a:ext cx="2466000" cy="1196024"/>
            <a:chOff x="599356" y="9525"/>
            <a:chExt cx="3288000" cy="1594699"/>
          </a:xfrm>
        </p:grpSpPr>
        <p:cxnSp>
          <p:nvCxnSpPr>
            <p:cNvPr id="984" name="Google Shape;984;g1c14b79414f_0_961"/>
            <p:cNvCxnSpPr/>
            <p:nvPr/>
          </p:nvCxnSpPr>
          <p:spPr>
            <a:xfrm rot="-2827031">
              <a:off x="2013611" y="1374541"/>
              <a:ext cx="459367" cy="0"/>
            </a:xfrm>
            <a:prstGeom prst="straightConnector1">
              <a:avLst/>
            </a:prstGeom>
            <a:noFill/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86" name="Google Shape;986;g1c14b79414f_0_961"/>
            <p:cNvSpPr txBox="1"/>
            <p:nvPr/>
          </p:nvSpPr>
          <p:spPr>
            <a:xfrm>
              <a:off x="599356" y="9525"/>
              <a:ext cx="3288000" cy="13540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algn="ctr">
                <a:lnSpc>
                  <a:spcPct val="120003"/>
                </a:lnSpc>
              </a:pPr>
              <a:r>
                <a:rPr lang="en-US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20</a:t>
              </a:r>
              <a:r>
                <a:rPr lang="ru-RU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24</a:t>
              </a:r>
              <a:endParaRPr dirty="0"/>
            </a:p>
          </p:txBody>
        </p:sp>
      </p:grpSp>
      <p:sp>
        <p:nvSpPr>
          <p:cNvPr id="987" name="Google Shape;987;g1c14b79414f_0_961"/>
          <p:cNvSpPr txBox="1"/>
          <p:nvPr/>
        </p:nvSpPr>
        <p:spPr>
          <a:xfrm>
            <a:off x="11011346" y="6719908"/>
            <a:ext cx="3364800" cy="1163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ru-RU" sz="5400" dirty="0">
                <a:solidFill>
                  <a:srgbClr val="FFFFFF"/>
                </a:solidFill>
                <a:latin typeface="Mukta Mahee"/>
                <a:ea typeface="Mukta Mahee"/>
                <a:cs typeface="Mukta Mahee"/>
                <a:sym typeface="Mukta Mahee"/>
              </a:rPr>
              <a:t>512, 3</a:t>
            </a:r>
            <a:endParaRPr lang="ru-RU" sz="5400" dirty="0"/>
          </a:p>
        </p:txBody>
      </p:sp>
      <p:grpSp>
        <p:nvGrpSpPr>
          <p:cNvPr id="988" name="Google Shape;988;g1c14b79414f_0_961"/>
          <p:cNvGrpSpPr/>
          <p:nvPr/>
        </p:nvGrpSpPr>
        <p:grpSpPr>
          <a:xfrm>
            <a:off x="15014041" y="3806839"/>
            <a:ext cx="2466000" cy="1196024"/>
            <a:chOff x="599356" y="9525"/>
            <a:chExt cx="3288000" cy="1594699"/>
          </a:xfrm>
        </p:grpSpPr>
        <p:cxnSp>
          <p:nvCxnSpPr>
            <p:cNvPr id="989" name="Google Shape;989;g1c14b79414f_0_961"/>
            <p:cNvCxnSpPr/>
            <p:nvPr/>
          </p:nvCxnSpPr>
          <p:spPr>
            <a:xfrm rot="-2827031">
              <a:off x="2013611" y="1374541"/>
              <a:ext cx="459367" cy="0"/>
            </a:xfrm>
            <a:prstGeom prst="straightConnector1">
              <a:avLst/>
            </a:prstGeom>
            <a:noFill/>
            <a:ln w="254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991" name="Google Shape;991;g1c14b79414f_0_961"/>
            <p:cNvSpPr txBox="1"/>
            <p:nvPr/>
          </p:nvSpPr>
          <p:spPr>
            <a:xfrm>
              <a:off x="599356" y="9525"/>
              <a:ext cx="3288000" cy="13540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algn="ctr">
                <a:lnSpc>
                  <a:spcPct val="120003"/>
                </a:lnSpc>
              </a:pPr>
              <a:r>
                <a:rPr lang="en-US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20</a:t>
              </a:r>
              <a:r>
                <a:rPr lang="ru-RU" sz="5499" dirty="0" smtClean="0">
                  <a:solidFill>
                    <a:srgbClr val="FFFFFF"/>
                  </a:solidFill>
                  <a:latin typeface="Mukta Mahee ExtraLight"/>
                  <a:ea typeface="Mukta Mahee ExtraLight"/>
                  <a:cs typeface="Mukta Mahee ExtraLight"/>
                  <a:sym typeface="Mukta Mahee ExtraLight"/>
                </a:rPr>
                <a:t>25</a:t>
              </a:r>
              <a:endParaRPr dirty="0"/>
            </a:p>
          </p:txBody>
        </p:sp>
      </p:grpSp>
      <p:sp>
        <p:nvSpPr>
          <p:cNvPr id="992" name="Google Shape;992;g1c14b79414f_0_961"/>
          <p:cNvSpPr txBox="1"/>
          <p:nvPr/>
        </p:nvSpPr>
        <p:spPr>
          <a:xfrm>
            <a:off x="14564524" y="6719908"/>
            <a:ext cx="3364800" cy="11633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>
              <a:lnSpc>
                <a:spcPct val="140000"/>
              </a:lnSpc>
            </a:pPr>
            <a:r>
              <a:rPr lang="ru-RU" sz="5400" dirty="0" smtClean="0">
                <a:solidFill>
                  <a:srgbClr val="FFFFFF"/>
                </a:solidFill>
                <a:latin typeface="Mukta Mahee"/>
                <a:ea typeface="Mukta Mahee"/>
                <a:cs typeface="Mukta Mahee"/>
                <a:sym typeface="Mukta Mahee"/>
              </a:rPr>
              <a:t>566, 3</a:t>
            </a:r>
            <a:endParaRPr sz="5400" dirty="0"/>
          </a:p>
        </p:txBody>
      </p:sp>
      <p:grpSp>
        <p:nvGrpSpPr>
          <p:cNvPr id="993" name="Google Shape;993;g1c14b79414f_0_961"/>
          <p:cNvGrpSpPr/>
          <p:nvPr/>
        </p:nvGrpSpPr>
        <p:grpSpPr>
          <a:xfrm>
            <a:off x="249" y="9686121"/>
            <a:ext cx="18288450" cy="504446"/>
            <a:chOff x="-64" y="-3"/>
            <a:chExt cx="24384600" cy="2374679"/>
          </a:xfrm>
        </p:grpSpPr>
        <p:cxnSp>
          <p:nvCxnSpPr>
            <p:cNvPr id="994" name="Google Shape;994;g1c14b79414f_0_961"/>
            <p:cNvCxnSpPr/>
            <p:nvPr/>
          </p:nvCxnSpPr>
          <p:spPr>
            <a:xfrm rot="10800000">
              <a:off x="268" y="1839463"/>
              <a:ext cx="243840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498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995" name="Google Shape;995;g1c14b79414f_0_961"/>
            <p:cNvCxnSpPr/>
            <p:nvPr/>
          </p:nvCxnSpPr>
          <p:spPr>
            <a:xfrm rot="10800000">
              <a:off x="268" y="2374676"/>
              <a:ext cx="243840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6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996" name="Google Shape;996;g1c14b79414f_0_961"/>
            <p:cNvCxnSpPr/>
            <p:nvPr/>
          </p:nvCxnSpPr>
          <p:spPr>
            <a:xfrm rot="10800000">
              <a:off x="-64" y="1277914"/>
              <a:ext cx="243846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298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997" name="Google Shape;997;g1c14b79414f_0_961"/>
            <p:cNvCxnSpPr/>
            <p:nvPr/>
          </p:nvCxnSpPr>
          <p:spPr>
            <a:xfrm rot="10800000">
              <a:off x="268" y="686756"/>
              <a:ext cx="243840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1961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998" name="Google Shape;998;g1c14b79414f_0_961"/>
            <p:cNvCxnSpPr/>
            <p:nvPr/>
          </p:nvCxnSpPr>
          <p:spPr>
            <a:xfrm rot="10783886">
              <a:off x="134" y="57147"/>
              <a:ext cx="24384268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98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999" name="Google Shape;999;g1c14b79414f_0_961"/>
          <p:cNvSpPr/>
          <p:nvPr/>
        </p:nvSpPr>
        <p:spPr>
          <a:xfrm>
            <a:off x="1752350" y="5966074"/>
            <a:ext cx="345300" cy="345300"/>
          </a:xfrm>
          <a:prstGeom prst="ellipse">
            <a:avLst/>
          </a:prstGeom>
          <a:solidFill>
            <a:srgbClr val="D09E00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000" name="Google Shape;1000;g1c14b79414f_0_961"/>
          <p:cNvSpPr/>
          <p:nvPr/>
        </p:nvSpPr>
        <p:spPr>
          <a:xfrm>
            <a:off x="5419263" y="5966074"/>
            <a:ext cx="345300" cy="345300"/>
          </a:xfrm>
          <a:prstGeom prst="ellipse">
            <a:avLst/>
          </a:prstGeom>
          <a:solidFill>
            <a:srgbClr val="D09E00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001" name="Google Shape;1001;g1c14b79414f_0_961"/>
          <p:cNvSpPr/>
          <p:nvPr/>
        </p:nvSpPr>
        <p:spPr>
          <a:xfrm>
            <a:off x="8970163" y="5966074"/>
            <a:ext cx="345300" cy="345300"/>
          </a:xfrm>
          <a:prstGeom prst="ellipse">
            <a:avLst/>
          </a:prstGeom>
          <a:solidFill>
            <a:srgbClr val="D09E00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002" name="Google Shape;1002;g1c14b79414f_0_961"/>
          <p:cNvSpPr/>
          <p:nvPr/>
        </p:nvSpPr>
        <p:spPr>
          <a:xfrm>
            <a:off x="12521063" y="5966074"/>
            <a:ext cx="345300" cy="345300"/>
          </a:xfrm>
          <a:prstGeom prst="ellipse">
            <a:avLst/>
          </a:prstGeom>
          <a:solidFill>
            <a:srgbClr val="D09E00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sp>
        <p:nvSpPr>
          <p:cNvPr id="1003" name="Google Shape;1003;g1c14b79414f_0_961"/>
          <p:cNvSpPr/>
          <p:nvPr/>
        </p:nvSpPr>
        <p:spPr>
          <a:xfrm>
            <a:off x="16071963" y="5966074"/>
            <a:ext cx="345300" cy="345300"/>
          </a:xfrm>
          <a:prstGeom prst="ellipse">
            <a:avLst/>
          </a:prstGeom>
          <a:solidFill>
            <a:srgbClr val="D09E00"/>
          </a:soli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endParaRPr/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885" y="375300"/>
            <a:ext cx="1329204" cy="148589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6296" y="8179154"/>
            <a:ext cx="1255611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Mukta Mahee" panose="020B0604020202020204" charset="0"/>
              </a:rPr>
              <a:t>14 </a:t>
            </a:r>
            <a:r>
              <a:rPr lang="ru-RU" sz="6000" b="1" dirty="0">
                <a:solidFill>
                  <a:schemeClr val="bg1"/>
                </a:solidFill>
                <a:latin typeface="Arial" panose="020B0604020202020204" pitchFamily="34" charset="0"/>
                <a:cs typeface="Mukta Mahee" panose="020B0604020202020204" charset="0"/>
              </a:rPr>
              <a:t>видов </a:t>
            </a:r>
            <a:r>
              <a:rPr lang="ru-RU" sz="6000" b="1" dirty="0" smtClean="0">
                <a:solidFill>
                  <a:schemeClr val="bg1"/>
                </a:solidFill>
                <a:latin typeface="Arial" panose="020B0604020202020204" pitchFamily="34" charset="0"/>
                <a:cs typeface="Mukta Mahee" panose="020B0604020202020204" charset="0"/>
              </a:rPr>
              <a:t>субсидий</a:t>
            </a:r>
            <a:endParaRPr lang="ru-RU" sz="6000" b="1" dirty="0">
              <a:solidFill>
                <a:schemeClr val="bg1"/>
              </a:solidFill>
              <a:latin typeface="Arial" panose="020B0604020202020204" pitchFamily="34" charset="0"/>
              <a:cs typeface="Mukta Mahee" panose="020B0604020202020204" charset="0"/>
            </a:endParaRPr>
          </a:p>
        </p:txBody>
      </p:sp>
      <p:grpSp>
        <p:nvGrpSpPr>
          <p:cNvPr id="51" name="Google Shape;993;g1c14b79414f_0_961"/>
          <p:cNvGrpSpPr/>
          <p:nvPr/>
        </p:nvGrpSpPr>
        <p:grpSpPr>
          <a:xfrm>
            <a:off x="0" y="-15786"/>
            <a:ext cx="18206601" cy="210461"/>
            <a:chOff x="-64" y="-3"/>
            <a:chExt cx="24384600" cy="2374679"/>
          </a:xfrm>
        </p:grpSpPr>
        <p:cxnSp>
          <p:nvCxnSpPr>
            <p:cNvPr id="52" name="Google Shape;994;g1c14b79414f_0_961"/>
            <p:cNvCxnSpPr/>
            <p:nvPr/>
          </p:nvCxnSpPr>
          <p:spPr>
            <a:xfrm rot="10800000">
              <a:off x="268" y="1839463"/>
              <a:ext cx="243840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498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3" name="Google Shape;995;g1c14b79414f_0_961"/>
            <p:cNvCxnSpPr/>
            <p:nvPr/>
          </p:nvCxnSpPr>
          <p:spPr>
            <a:xfrm rot="10800000">
              <a:off x="268" y="2374676"/>
              <a:ext cx="243840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600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4" name="Google Shape;996;g1c14b79414f_0_961"/>
            <p:cNvCxnSpPr/>
            <p:nvPr/>
          </p:nvCxnSpPr>
          <p:spPr>
            <a:xfrm rot="10800000">
              <a:off x="-64" y="1277914"/>
              <a:ext cx="243846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298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5" name="Google Shape;997;g1c14b79414f_0_961"/>
            <p:cNvCxnSpPr/>
            <p:nvPr/>
          </p:nvCxnSpPr>
          <p:spPr>
            <a:xfrm rot="10800000">
              <a:off x="268" y="686756"/>
              <a:ext cx="24384000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1961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6" name="Google Shape;998;g1c14b79414f_0_961"/>
            <p:cNvCxnSpPr/>
            <p:nvPr/>
          </p:nvCxnSpPr>
          <p:spPr>
            <a:xfrm rot="10783886">
              <a:off x="134" y="57147"/>
              <a:ext cx="24384268" cy="0"/>
            </a:xfrm>
            <a:prstGeom prst="straightConnector1">
              <a:avLst/>
            </a:prstGeom>
            <a:noFill/>
            <a:ln w="114300" cap="flat" cmpd="sng">
              <a:solidFill>
                <a:srgbClr val="FFFFFF">
                  <a:alpha val="9800"/>
                </a:srgbClr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pic>
        <p:nvPicPr>
          <p:cNvPr id="1026" name="Picture 2" descr="http://qrcoder.ru/code/?https%3A%2F%2Fmsp.lenobl.ru%2Fru%2Fdeiatelnost%2Fhelp%2Fsubsidii-i-granty-2025%2Fsubsidii-i-granty-2025&amp;4&amp;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34846" y="7786510"/>
            <a:ext cx="1866900" cy="1866901"/>
          </a:xfrm>
          <a:prstGeom prst="rect">
            <a:avLst/>
          </a:prstGeom>
          <a:noFill/>
          <a:ln w="4445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905822" y="8078128"/>
            <a:ext cx="37744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1" dirty="0" smtClean="0">
                <a:solidFill>
                  <a:srgbClr val="FFFFFF"/>
                </a:solidFill>
                <a:latin typeface="+mn-lt"/>
                <a:cs typeface="Arial" panose="020B0604020202020204" pitchFamily="34" charset="0"/>
              </a:rPr>
              <a:t>Информация о суммах </a:t>
            </a:r>
            <a:br>
              <a:rPr lang="ru-RU" sz="2400" b="1" spc="-1" dirty="0" smtClean="0">
                <a:solidFill>
                  <a:srgbClr val="FFFFFF"/>
                </a:solidFill>
                <a:latin typeface="+mn-lt"/>
                <a:cs typeface="Arial" panose="020B0604020202020204" pitchFamily="34" charset="0"/>
              </a:rPr>
            </a:br>
            <a:r>
              <a:rPr lang="ru-RU" sz="2400" b="1" spc="-1" dirty="0" smtClean="0">
                <a:solidFill>
                  <a:srgbClr val="FFFFFF"/>
                </a:solidFill>
                <a:latin typeface="+mn-lt"/>
                <a:cs typeface="Arial" panose="020B0604020202020204" pitchFamily="34" charset="0"/>
              </a:rPr>
              <a:t>и датах:</a:t>
            </a:r>
            <a:endParaRPr lang="ru-RU" sz="2400" b="1" dirty="0">
              <a:latin typeface="+mn-lt"/>
            </a:endParaRPr>
          </a:p>
        </p:txBody>
      </p:sp>
      <p:sp>
        <p:nvSpPr>
          <p:cNvPr id="3" name="5-конечная звезда 2"/>
          <p:cNvSpPr/>
          <p:nvPr/>
        </p:nvSpPr>
        <p:spPr>
          <a:xfrm>
            <a:off x="875303" y="1080050"/>
            <a:ext cx="525355" cy="549001"/>
          </a:xfrm>
          <a:prstGeom prst="star5">
            <a:avLst/>
          </a:prstGeom>
          <a:solidFill>
            <a:srgbClr val="D09E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C000"/>
              </a:solidFill>
            </a:endParaRPr>
          </a:p>
        </p:txBody>
      </p:sp>
      <p:sp>
        <p:nvSpPr>
          <p:cNvPr id="58" name="5-конечная звезда 57"/>
          <p:cNvSpPr/>
          <p:nvPr/>
        </p:nvSpPr>
        <p:spPr>
          <a:xfrm>
            <a:off x="2158247" y="8360124"/>
            <a:ext cx="525355" cy="549001"/>
          </a:xfrm>
          <a:prstGeom prst="star5">
            <a:avLst/>
          </a:prstGeom>
          <a:solidFill>
            <a:srgbClr val="D09E00"/>
          </a:solidFill>
          <a:ln>
            <a:solidFill>
              <a:srgbClr val="D09E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C000"/>
              </a:solidFill>
            </a:endParaRPr>
          </a:p>
        </p:txBody>
      </p:sp>
      <p:grpSp>
        <p:nvGrpSpPr>
          <p:cNvPr id="59" name="Google Shape;228;p2"/>
          <p:cNvGrpSpPr/>
          <p:nvPr/>
        </p:nvGrpSpPr>
        <p:grpSpPr>
          <a:xfrm>
            <a:off x="1346150" y="849175"/>
            <a:ext cx="567750" cy="81000"/>
            <a:chOff x="4805675" y="892401"/>
            <a:chExt cx="567750" cy="81000"/>
          </a:xfrm>
        </p:grpSpPr>
        <p:sp>
          <p:nvSpPr>
            <p:cNvPr id="60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736806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17542987" y="3919777"/>
            <a:ext cx="636553" cy="5760250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917" name="Google Shape;917;g1c14b79414f_0_364"/>
          <p:cNvSpPr txBox="1"/>
          <p:nvPr/>
        </p:nvSpPr>
        <p:spPr>
          <a:xfrm>
            <a:off x="1866360" y="428435"/>
            <a:ext cx="15212958" cy="153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rgbClr val="FFFFFF"/>
                </a:solidFill>
              </a:rPr>
              <a:t>Субсидии субъектам МСП </a:t>
            </a:r>
            <a:br>
              <a:rPr lang="ru-RU" sz="5000" b="1" dirty="0" smtClean="0">
                <a:solidFill>
                  <a:srgbClr val="FFFFFF"/>
                </a:solidFill>
              </a:rPr>
            </a:br>
            <a:r>
              <a:rPr lang="ru-RU" sz="5000" b="1" dirty="0" smtClean="0">
                <a:solidFill>
                  <a:srgbClr val="FFFFFF"/>
                </a:solidFill>
              </a:rPr>
              <a:t>в 2025 году</a:t>
            </a:r>
            <a:endParaRPr sz="5000" b="1" dirty="0">
              <a:solidFill>
                <a:srgbClr val="FFFFFF"/>
              </a:solidFill>
            </a:endParaRPr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7535" y="209551"/>
            <a:ext cx="1329204" cy="14858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33123" y="2230290"/>
            <a:ext cx="16479427" cy="84330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4400" b="1" spc="-1" dirty="0">
                <a:solidFill>
                  <a:srgbClr val="FFFFFF"/>
                </a:solidFill>
                <a:cs typeface="Arial" panose="020B0604020202020204" pitchFamily="34" charset="0"/>
              </a:rPr>
              <a:t>Модернизация </a:t>
            </a:r>
            <a:r>
              <a:rPr lang="ru-RU" sz="44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производства	</a:t>
            </a:r>
          </a:p>
          <a:p>
            <a:pPr>
              <a:buClr>
                <a:srgbClr val="FFC000"/>
              </a:buClr>
            </a:pP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			</a:t>
            </a:r>
          </a:p>
          <a:p>
            <a:pPr marL="571500" lvl="8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МСП в производственной сфере</a:t>
            </a:r>
          </a:p>
          <a:p>
            <a:pPr marL="571500" lvl="7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Возмещение 50% от затрат</a:t>
            </a:r>
          </a:p>
          <a:p>
            <a:pPr marL="571500" lvl="7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Договор не ранее 2023 года </a:t>
            </a:r>
          </a:p>
          <a:p>
            <a:pPr marL="571500" lvl="7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Мин. сумма затрат 500 тыс. руб.</a:t>
            </a:r>
            <a:endParaRPr lang="ru-RU" sz="3200" dirty="0" smtClean="0">
              <a:solidFill>
                <a:srgbClr val="FFFFFF"/>
              </a:solidFill>
            </a:endParaRP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Макс. </a:t>
            </a:r>
            <a:r>
              <a:rPr lang="ru-RU" sz="3200" spc="-1" dirty="0">
                <a:solidFill>
                  <a:srgbClr val="FFFFFF"/>
                </a:solidFill>
                <a:cs typeface="Arial" panose="020B0604020202020204" pitchFamily="34" charset="0"/>
              </a:rPr>
              <a:t>с</a:t>
            </a: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умма субсидии 3,5 млн руб., </a:t>
            </a:r>
            <a:b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</a:b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но не более размера выручки за прошлый год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ССЧ за прошлый год не менее 5 чел.</a:t>
            </a:r>
          </a:p>
          <a:p>
            <a:pPr lvl="4">
              <a:lnSpc>
                <a:spcPct val="150000"/>
              </a:lnSpc>
              <a:buClr>
                <a:srgbClr val="FFFFFF"/>
              </a:buClr>
            </a:pPr>
            <a:endParaRPr lang="ru-RU" sz="3600" b="1" spc="-1" dirty="0">
              <a:solidFill>
                <a:srgbClr val="FFFFFF"/>
              </a:solidFill>
              <a:cs typeface="Arial" panose="020B0604020202020204" pitchFamily="34" charset="0"/>
            </a:endParaRPr>
          </a:p>
          <a:p>
            <a:endParaRPr lang="ru-RU" sz="3600" b="1" spc="-1" dirty="0" smtClean="0">
              <a:solidFill>
                <a:srgbClr val="FFFFFF"/>
              </a:solidFill>
              <a:cs typeface="Arial" panose="020B0604020202020204" pitchFamily="34" charset="0"/>
            </a:endParaRPr>
          </a:p>
          <a:p>
            <a:endParaRPr lang="ru-RU" sz="3600" dirty="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41744" y="2478872"/>
            <a:ext cx="68107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spc="-1" dirty="0">
                <a:solidFill>
                  <a:srgbClr val="FFFFFF"/>
                </a:solidFill>
                <a:cs typeface="Arial" panose="020B0604020202020204" pitchFamily="34" charset="0"/>
              </a:rPr>
              <a:t>135 млн </a:t>
            </a:r>
            <a:r>
              <a:rPr lang="ru-RU" sz="6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рублей</a:t>
            </a:r>
            <a:endParaRPr lang="ru-RU" sz="6600" b="1" spc="-1" dirty="0">
              <a:solidFill>
                <a:srgbClr val="FFFFFF"/>
              </a:solidFill>
              <a:cs typeface="Arial" panose="020B0604020202020204" pitchFamily="34" charset="0"/>
            </a:endParaRPr>
          </a:p>
          <a:p>
            <a:endParaRPr lang="ru-RU" sz="66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8976" y="3919776"/>
            <a:ext cx="6222280" cy="5760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" name="Google Shape;900;g1c14b79414f_0_364"/>
          <p:cNvGrpSpPr/>
          <p:nvPr/>
        </p:nvGrpSpPr>
        <p:grpSpPr>
          <a:xfrm>
            <a:off x="258047" y="226008"/>
            <a:ext cx="1087938" cy="10206989"/>
            <a:chOff x="-1097817" y="0"/>
            <a:chExt cx="2652895" cy="14103266"/>
          </a:xfrm>
        </p:grpSpPr>
        <p:sp>
          <p:nvSpPr>
            <p:cNvPr id="20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22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23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2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25" name="Прямоугольник 24"/>
          <p:cNvSpPr/>
          <p:nvPr/>
        </p:nvSpPr>
        <p:spPr>
          <a:xfrm>
            <a:off x="1994900" y="9738661"/>
            <a:ext cx="14354379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Постановление Правительства ЛО от 03.04.2024 № 226    подача заявок – 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https</a:t>
            </a:r>
            <a:r>
              <a:rPr lang="en-US" sz="2300" b="1" spc="-1" dirty="0">
                <a:solidFill>
                  <a:srgbClr val="FFC000"/>
                </a:solidFill>
                <a:cs typeface="Arial" panose="020B0604020202020204" pitchFamily="34" charset="0"/>
              </a:rPr>
              <a:t>://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ssmsp.lenreg.ru</a:t>
            </a:r>
            <a:endParaRPr lang="ru-RU" sz="2300" dirty="0">
              <a:solidFill>
                <a:srgbClr val="FFC000"/>
              </a:solidFill>
            </a:endParaRPr>
          </a:p>
        </p:txBody>
      </p:sp>
      <p:grpSp>
        <p:nvGrpSpPr>
          <p:cNvPr id="26" name="Google Shape;228;p2"/>
          <p:cNvGrpSpPr/>
          <p:nvPr/>
        </p:nvGrpSpPr>
        <p:grpSpPr>
          <a:xfrm>
            <a:off x="1751525" y="365706"/>
            <a:ext cx="567750" cy="81000"/>
            <a:chOff x="4805675" y="892401"/>
            <a:chExt cx="567750" cy="81000"/>
          </a:xfrm>
        </p:grpSpPr>
        <p:sp>
          <p:nvSpPr>
            <p:cNvPr id="27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8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50158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105647" y="73608"/>
            <a:ext cx="1087938" cy="1020698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917" name="Google Shape;917;g1c14b79414f_0_364"/>
          <p:cNvSpPr txBox="1"/>
          <p:nvPr/>
        </p:nvSpPr>
        <p:spPr>
          <a:xfrm>
            <a:off x="1866360" y="428435"/>
            <a:ext cx="15212958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chemeClr val="bg1"/>
                </a:solidFill>
                <a:latin typeface="+mj-lt"/>
              </a:rPr>
              <a:t>Субсидии субъектам МСП  в 2025 году</a:t>
            </a:r>
            <a:endParaRPr sz="50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53" name="Google Shape;228;p2"/>
          <p:cNvGrpSpPr/>
          <p:nvPr/>
        </p:nvGrpSpPr>
        <p:grpSpPr>
          <a:xfrm>
            <a:off x="2043781" y="267931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7535" y="209551"/>
            <a:ext cx="1329204" cy="14858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193585" y="1355586"/>
            <a:ext cx="10409836" cy="8617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44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Лизинговые платежи	</a:t>
            </a:r>
          </a:p>
          <a:p>
            <a:pPr marL="571500" lvl="7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Ограничение по </a:t>
            </a:r>
            <a:r>
              <a:rPr lang="ru-RU" sz="3200" spc="-1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ОКВЭДам</a:t>
            </a:r>
            <a:endParaRPr lang="ru-RU" sz="3200" spc="-1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571500" lvl="7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Возмещение 75% от затрат </a:t>
            </a:r>
          </a:p>
          <a:p>
            <a:pPr lvl="7">
              <a:lnSpc>
                <a:spcPct val="150000"/>
              </a:lnSpc>
              <a:buClr>
                <a:srgbClr val="FFC000"/>
              </a:buClr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    прошлого и текущего годов</a:t>
            </a:r>
          </a:p>
          <a:p>
            <a:pPr marL="571500" lvl="7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>
                <a:solidFill>
                  <a:schemeClr val="bg1"/>
                </a:solidFill>
                <a:cs typeface="Arial" panose="020B0604020202020204" pitchFamily="34" charset="0"/>
              </a:rPr>
              <a:t>В части дохода лизингодателя 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Мин. </a:t>
            </a:r>
            <a:r>
              <a:rPr lang="ru-RU" sz="3200" spc="-1" dirty="0">
                <a:solidFill>
                  <a:schemeClr val="bg1"/>
                </a:solidFill>
                <a:cs typeface="Arial" panose="020B0604020202020204" pitchFamily="34" charset="0"/>
              </a:rPr>
              <a:t>сумма затрат </a:t>
            </a: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250 тыс. руб.</a:t>
            </a:r>
            <a:endParaRPr lang="ru-RU" sz="3200" dirty="0" smtClean="0">
              <a:solidFill>
                <a:schemeClr val="bg1"/>
              </a:solidFill>
            </a:endParaRP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Макс. </a:t>
            </a:r>
            <a:r>
              <a:rPr lang="ru-RU" sz="3200" spc="-1" dirty="0">
                <a:solidFill>
                  <a:schemeClr val="bg1"/>
                </a:solidFill>
                <a:cs typeface="Arial" panose="020B0604020202020204" pitchFamily="34" charset="0"/>
              </a:rPr>
              <a:t>с</a:t>
            </a: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умма субсидии 1,5 млн руб., </a:t>
            </a:r>
          </a:p>
          <a:p>
            <a:pPr lvl="4">
              <a:lnSpc>
                <a:spcPct val="150000"/>
              </a:lnSpc>
              <a:buClr>
                <a:srgbClr val="FFC000"/>
              </a:buClr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     но не более  размера выручки за прошлый год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ССЧ за прошлый год не менее 3 чел.</a:t>
            </a:r>
          </a:p>
          <a:p>
            <a:pPr lvl="4">
              <a:lnSpc>
                <a:spcPct val="150000"/>
              </a:lnSpc>
              <a:buClr>
                <a:schemeClr val="bg1"/>
              </a:buClr>
            </a:pPr>
            <a:endParaRPr lang="ru-RU" sz="3600" b="1" spc="-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ru-RU" sz="3600" b="1" spc="-1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20552" y="2004064"/>
            <a:ext cx="68107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60 </a:t>
            </a:r>
            <a:r>
              <a:rPr lang="ru-RU" sz="6600" b="1" spc="-1" dirty="0">
                <a:solidFill>
                  <a:schemeClr val="bg1"/>
                </a:solidFill>
                <a:cs typeface="Arial" panose="020B0604020202020204" pitchFamily="34" charset="0"/>
              </a:rPr>
              <a:t>млн </a:t>
            </a:r>
            <a:r>
              <a:rPr lang="ru-RU" sz="66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рублей</a:t>
            </a:r>
            <a:endParaRPr lang="ru-RU" sz="6600" b="1" spc="-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ru-RU" sz="6600" dirty="0"/>
          </a:p>
        </p:txBody>
      </p:sp>
      <p:sp>
        <p:nvSpPr>
          <p:cNvPr id="4" name="TextBox 3"/>
          <p:cNvSpPr txBox="1"/>
          <p:nvPr/>
        </p:nvSpPr>
        <p:spPr>
          <a:xfrm>
            <a:off x="2368156" y="8418843"/>
            <a:ext cx="47083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rgbClr val="C00000"/>
                </a:solidFill>
              </a:rPr>
              <a:t>Справка лизингодателя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9481" y="3353237"/>
            <a:ext cx="5112845" cy="5112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Google Shape;1263;g1c14b79414f_0_1254"/>
          <p:cNvPicPr preferRelativeResize="0"/>
          <p:nvPr/>
        </p:nvPicPr>
        <p:blipFill rotWithShape="1">
          <a:blip r:embed="rId5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1468021" y="8730921"/>
            <a:ext cx="859635" cy="576172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9" name="Google Shape;900;g1c14b79414f_0_364"/>
          <p:cNvGrpSpPr/>
          <p:nvPr/>
        </p:nvGrpSpPr>
        <p:grpSpPr>
          <a:xfrm>
            <a:off x="16761041" y="3353237"/>
            <a:ext cx="636553" cy="5112845"/>
            <a:chOff x="-1097817" y="0"/>
            <a:chExt cx="2652895" cy="14103266"/>
          </a:xfrm>
        </p:grpSpPr>
        <p:sp>
          <p:nvSpPr>
            <p:cNvPr id="20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21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22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23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2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25" name="Прямоугольник 24"/>
          <p:cNvSpPr/>
          <p:nvPr/>
        </p:nvSpPr>
        <p:spPr>
          <a:xfrm>
            <a:off x="1991002" y="9527054"/>
            <a:ext cx="14354379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Постановление Правительства ЛО от 03.04.2024 № 226    подача заявок – 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https</a:t>
            </a:r>
            <a:r>
              <a:rPr lang="en-US" sz="2300" b="1" spc="-1" dirty="0">
                <a:solidFill>
                  <a:srgbClr val="FFC000"/>
                </a:solidFill>
                <a:cs typeface="Arial" panose="020B0604020202020204" pitchFamily="34" charset="0"/>
              </a:rPr>
              <a:t>://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ssmsp.lenreg.ru</a:t>
            </a:r>
            <a:endParaRPr lang="ru-RU" sz="23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674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105647" y="73608"/>
            <a:ext cx="675900" cy="1020698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917" name="Google Shape;917;g1c14b79414f_0_364"/>
          <p:cNvSpPr txBox="1"/>
          <p:nvPr/>
        </p:nvSpPr>
        <p:spPr>
          <a:xfrm>
            <a:off x="1866360" y="428435"/>
            <a:ext cx="15212958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chemeClr val="bg1"/>
                </a:solidFill>
                <a:latin typeface="+mj-lt"/>
              </a:rPr>
              <a:t>Субсидии субъектам МСП в 2025 году</a:t>
            </a:r>
            <a:endParaRPr sz="50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53" name="Google Shape;228;p2"/>
          <p:cNvGrpSpPr/>
          <p:nvPr/>
        </p:nvGrpSpPr>
        <p:grpSpPr>
          <a:xfrm>
            <a:off x="1866360" y="250112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7535" y="209551"/>
            <a:ext cx="1329204" cy="14858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732657" y="1524687"/>
            <a:ext cx="12999108" cy="9356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44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Проценты по кредиту	</a:t>
            </a:r>
          </a:p>
          <a:p>
            <a:pPr marL="571500" lvl="7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Возмещение 75% от затрат </a:t>
            </a:r>
            <a:endParaRPr lang="ru-RU" sz="3200" spc="-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lvl="7">
              <a:lnSpc>
                <a:spcPct val="150000"/>
              </a:lnSpc>
              <a:buClr>
                <a:srgbClr val="FFC000"/>
              </a:buClr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    прошлого и текущего годов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Мин. </a:t>
            </a:r>
            <a:r>
              <a:rPr lang="ru-RU" sz="3200" spc="-1" dirty="0">
                <a:solidFill>
                  <a:schemeClr val="bg1"/>
                </a:solidFill>
                <a:cs typeface="Arial" panose="020B0604020202020204" pitchFamily="34" charset="0"/>
              </a:rPr>
              <a:t>сумма затрат </a:t>
            </a: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500 тыс. руб.</a:t>
            </a:r>
            <a:endParaRPr lang="ru-RU" sz="3200" dirty="0" smtClean="0">
              <a:solidFill>
                <a:schemeClr val="bg1"/>
              </a:solidFill>
            </a:endParaRP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Макс. </a:t>
            </a:r>
            <a:r>
              <a:rPr lang="ru-RU" sz="3200" spc="-1" dirty="0">
                <a:solidFill>
                  <a:schemeClr val="bg1"/>
                </a:solidFill>
                <a:cs typeface="Arial" panose="020B0604020202020204" pitchFamily="34" charset="0"/>
              </a:rPr>
              <a:t>с</a:t>
            </a: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умма субсидии 2 млн руб., </a:t>
            </a:r>
          </a:p>
          <a:p>
            <a:pPr lvl="4">
              <a:lnSpc>
                <a:spcPct val="150000"/>
              </a:lnSpc>
              <a:buClr>
                <a:srgbClr val="FFC000"/>
              </a:buClr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     но не более  размера выручки за прошлый год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ССЧ за прошлый год не менее 3 чел.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Подтверждение целевого использования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Целевые кредиты: приобретение ОС, </a:t>
            </a:r>
            <a:b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ru-RU" sz="3200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пополнение оборотных средств, рефинансирование </a:t>
            </a:r>
          </a:p>
          <a:p>
            <a:pPr lvl="4">
              <a:lnSpc>
                <a:spcPct val="150000"/>
              </a:lnSpc>
              <a:buClr>
                <a:schemeClr val="bg1"/>
              </a:buClr>
            </a:pPr>
            <a:endParaRPr lang="ru-RU" sz="3600" b="1" spc="-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ru-RU" sz="3600" b="1" spc="-1" dirty="0" smtClean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603421" y="2114422"/>
            <a:ext cx="68107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71 млн рублей</a:t>
            </a:r>
            <a:endParaRPr lang="ru-RU" sz="6600" b="1" spc="-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ru-RU" sz="6600" dirty="0"/>
          </a:p>
        </p:txBody>
      </p:sp>
      <p:sp>
        <p:nvSpPr>
          <p:cNvPr id="4" name="TextBox 3"/>
          <p:cNvSpPr txBox="1"/>
          <p:nvPr/>
        </p:nvSpPr>
        <p:spPr>
          <a:xfrm>
            <a:off x="2611530" y="9027320"/>
            <a:ext cx="4708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C00000"/>
              </a:buClr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rgbClr val="C00000"/>
                </a:solidFill>
              </a:rPr>
              <a:t>Справка банка</a:t>
            </a:r>
            <a:endParaRPr lang="ru-RU" sz="3600" dirty="0">
              <a:solidFill>
                <a:srgbClr val="C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5029" y="3570389"/>
            <a:ext cx="5447487" cy="544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Google Shape;1263;g1c14b79414f_0_1254"/>
          <p:cNvPicPr preferRelativeResize="0"/>
          <p:nvPr/>
        </p:nvPicPr>
        <p:blipFill rotWithShape="1">
          <a:blip r:embed="rId5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1654462" y="9062399"/>
            <a:ext cx="859635" cy="576172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Прямоугольник 18"/>
          <p:cNvSpPr/>
          <p:nvPr/>
        </p:nvSpPr>
        <p:spPr>
          <a:xfrm>
            <a:off x="2002154" y="9589096"/>
            <a:ext cx="14354379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Постановление Правительства ЛО от 03.04.2024 № 226    подача заявок – 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https</a:t>
            </a:r>
            <a:r>
              <a:rPr lang="en-US" sz="2300" b="1" spc="-1" dirty="0">
                <a:solidFill>
                  <a:srgbClr val="FFC000"/>
                </a:solidFill>
                <a:cs typeface="Arial" panose="020B0604020202020204" pitchFamily="34" charset="0"/>
              </a:rPr>
              <a:t>://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ssmsp.lenreg.ru</a:t>
            </a:r>
            <a:endParaRPr lang="ru-RU" sz="23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551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105647" y="73608"/>
            <a:ext cx="1087938" cy="1020698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917" name="Google Shape;917;g1c14b79414f_0_364"/>
          <p:cNvSpPr txBox="1"/>
          <p:nvPr/>
        </p:nvSpPr>
        <p:spPr>
          <a:xfrm>
            <a:off x="1866360" y="428435"/>
            <a:ext cx="15212958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chemeClr val="bg1"/>
                </a:solidFill>
                <a:latin typeface="+mj-lt"/>
              </a:rPr>
              <a:t>Субсидии субъектам МСП в 2025 году</a:t>
            </a:r>
            <a:endParaRPr sz="50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53" name="Google Shape;228;p2"/>
          <p:cNvGrpSpPr/>
          <p:nvPr/>
        </p:nvGrpSpPr>
        <p:grpSpPr>
          <a:xfrm>
            <a:off x="2043781" y="267931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7535" y="209551"/>
            <a:ext cx="1329204" cy="1485899"/>
          </a:xfrm>
          <a:prstGeom prst="rect">
            <a:avLst/>
          </a:prstGeom>
        </p:spPr>
      </p:pic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784058"/>
              </p:ext>
            </p:extLst>
          </p:nvPr>
        </p:nvGraphicFramePr>
        <p:xfrm>
          <a:off x="1657350" y="2026136"/>
          <a:ext cx="15259050" cy="63033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6419"/>
                <a:gridCol w="7142721"/>
                <a:gridCol w="2659910"/>
              </a:tblGrid>
              <a:tr h="120579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Вид субсидии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Размер субсидии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Объем средств </a:t>
                      </a:r>
                      <a:br>
                        <a:rPr lang="ru-RU" sz="2000" dirty="0" smtClean="0"/>
                      </a:br>
                      <a:r>
                        <a:rPr lang="ru-RU" sz="2000" baseline="0" dirty="0" smtClean="0"/>
                        <a:t>в 2025 году, млн руб.</a:t>
                      </a:r>
                      <a:endParaRPr lang="ru-RU" sz="2000" dirty="0"/>
                    </a:p>
                  </a:txBody>
                  <a:tcPr/>
                </a:tc>
              </a:tr>
              <a:tr h="925730">
                <a:tc>
                  <a:txBody>
                    <a:bodyPr/>
                    <a:lstStyle/>
                    <a:p>
                      <a:pPr algn="l"/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Социальным предприятиям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75%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1 млн руб.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250 тыс. руб.)</a:t>
                      </a:r>
                      <a:endParaRPr lang="ru-RU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40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7</a:t>
                      </a:r>
                      <a:endParaRPr lang="ru-RU" sz="4000" dirty="0"/>
                    </a:p>
                  </a:txBody>
                  <a:tcPr/>
                </a:tc>
              </a:tr>
              <a:tr h="925730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Сертификаты</a:t>
                      </a:r>
                      <a:endParaRPr lang="ru-RU" sz="23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90%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1 млн руб. 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en-US" sz="1800" b="1" baseline="0" dirty="0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100 тыс. руб.)</a:t>
                      </a:r>
                      <a:endParaRPr lang="ru-RU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spc="-1" dirty="0" smtClean="0">
                          <a:solidFill>
                            <a:srgbClr val="C00000"/>
                          </a:solidFill>
                          <a:latin typeface="+mn-lt"/>
                          <a:cs typeface="Arial" panose="020B0604020202020204" pitchFamily="34" charset="0"/>
                        </a:rPr>
                        <a:t>5</a:t>
                      </a:r>
                      <a:endParaRPr lang="ru-RU" sz="4000" dirty="0" smtClean="0"/>
                    </a:p>
                  </a:txBody>
                  <a:tcPr/>
                </a:tc>
              </a:tr>
              <a:tr h="103238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Ярмарки и выставки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90%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500 тыс. руб.</a:t>
                      </a:r>
                    </a:p>
                    <a:p>
                      <a:pPr algn="ctr"/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ru-RU" sz="1800" b="1" baseline="0" dirty="0" err="1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затрат 100 тыс. руб.)</a:t>
                      </a:r>
                    </a:p>
                    <a:p>
                      <a:pPr algn="ctr"/>
                      <a:endParaRPr lang="ru-RU" sz="1800" b="1" baseline="0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1" i="0" u="none" strike="noStrike" kern="0" cap="none" spc="-1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10</a:t>
                      </a:r>
                      <a:endParaRPr kumimoji="0" lang="ru-RU" sz="40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500" dirty="0" smtClean="0"/>
                    </a:p>
                  </a:txBody>
                  <a:tcPr/>
                </a:tc>
              </a:tr>
              <a:tr h="103238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Ремесленная</a:t>
                      </a:r>
                      <a:r>
                        <a:rPr lang="ru-RU" sz="2300" b="1" spc="-1" baseline="0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деятельность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80%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 700 тыс. руб.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ru-RU" sz="1800" b="1" baseline="0" dirty="0" err="1" smtClean="0">
                          <a:solidFill>
                            <a:srgbClr val="002060"/>
                          </a:solidFill>
                        </a:rPr>
                        <a:t>min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 сумма </a:t>
                      </a:r>
                      <a:r>
                        <a:rPr lang="ru-RU" sz="1800" b="1" baseline="0" smtClean="0">
                          <a:solidFill>
                            <a:srgbClr val="002060"/>
                          </a:solidFill>
                        </a:rPr>
                        <a:t>затрат 200 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тыс. руб.)</a:t>
                      </a: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endParaRPr lang="ru-RU" sz="1800" b="1" baseline="0" dirty="0" smtClean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1" i="0" u="none" strike="noStrike" kern="0" cap="none" spc="-1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8</a:t>
                      </a:r>
                      <a:endParaRPr kumimoji="0" lang="ru-RU" sz="40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500" dirty="0" smtClean="0"/>
                    </a:p>
                  </a:txBody>
                  <a:tcPr/>
                </a:tc>
              </a:tr>
              <a:tr h="103238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Автомагазины</a:t>
                      </a:r>
                      <a:r>
                        <a:rPr lang="ru-RU" sz="2300" b="1" spc="-1" baseline="0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и прицепы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solidFill>
                            <a:srgbClr val="002060"/>
                          </a:solidFill>
                        </a:rPr>
                        <a:t>70% от затрат</a:t>
                      </a: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, но не более</a:t>
                      </a:r>
                    </a:p>
                    <a:p>
                      <a:pPr marL="285750" marR="0" indent="-28575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1 млн руб. прицепы</a:t>
                      </a:r>
                    </a:p>
                    <a:p>
                      <a:pPr marL="285750" marR="0" indent="-28575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="1" baseline="0" dirty="0" smtClean="0">
                          <a:solidFill>
                            <a:srgbClr val="002060"/>
                          </a:solidFill>
                        </a:rPr>
                        <a:t>2 млн руб. автомагазины и фудтраки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1" i="0" u="none" strike="noStrike" kern="0" cap="none" spc="-1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anose="020B0604020202020204" pitchFamily="34" charset="0"/>
                          <a:sym typeface="Arial"/>
                        </a:rPr>
                        <a:t>20</a:t>
                      </a:r>
                      <a:endParaRPr kumimoji="0" lang="ru-RU" sz="40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500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626190" y="9144304"/>
            <a:ext cx="12057211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Постановления на сайте </a:t>
            </a:r>
            <a:r>
              <a:rPr lang="en-US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msp.lenobl.ru </a:t>
            </a:r>
            <a:r>
              <a:rPr lang="ru-RU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 </a:t>
            </a:r>
            <a:r>
              <a:rPr lang="en-US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     </a:t>
            </a:r>
            <a:r>
              <a:rPr lang="ru-RU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подача заявок </a:t>
            </a:r>
            <a:r>
              <a:rPr lang="ru-RU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– 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https</a:t>
            </a:r>
            <a:r>
              <a:rPr lang="en-US" sz="2300" b="1" spc="-1" dirty="0">
                <a:solidFill>
                  <a:srgbClr val="FFC000"/>
                </a:solidFill>
                <a:cs typeface="Arial" panose="020B0604020202020204" pitchFamily="34" charset="0"/>
              </a:rPr>
              <a:t>://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ssmsp.lenreg.ru</a:t>
            </a:r>
            <a:endParaRPr lang="ru-RU" sz="2300" dirty="0">
              <a:solidFill>
                <a:srgbClr val="FFC000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371600" y="1962150"/>
            <a:ext cx="15544800" cy="6515100"/>
          </a:xfrm>
          <a:prstGeom prst="rect">
            <a:avLst/>
          </a:prstGeom>
          <a:noFill/>
          <a:ln w="47625">
            <a:gradFill>
              <a:gsLst>
                <a:gs pos="0">
                  <a:srgbClr val="D09E00"/>
                </a:gs>
                <a:gs pos="93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8406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105647" y="73608"/>
            <a:ext cx="1087938" cy="1020698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917" name="Google Shape;917;g1c14b79414f_0_364"/>
          <p:cNvSpPr txBox="1"/>
          <p:nvPr/>
        </p:nvSpPr>
        <p:spPr>
          <a:xfrm>
            <a:off x="1866360" y="428435"/>
            <a:ext cx="15212958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chemeClr val="bg1"/>
                </a:solidFill>
                <a:latin typeface="+mj-lt"/>
              </a:rPr>
              <a:t>Гранты субъектам МСП  в 2025 году</a:t>
            </a:r>
            <a:endParaRPr sz="5000" b="1" dirty="0">
              <a:solidFill>
                <a:schemeClr val="bg1"/>
              </a:solidFill>
              <a:latin typeface="+mj-lt"/>
            </a:endParaRPr>
          </a:p>
        </p:txBody>
      </p:sp>
      <p:grpSp>
        <p:nvGrpSpPr>
          <p:cNvPr id="53" name="Google Shape;228;p2"/>
          <p:cNvGrpSpPr/>
          <p:nvPr/>
        </p:nvGrpSpPr>
        <p:grpSpPr>
          <a:xfrm>
            <a:off x="2043781" y="267931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7535" y="209551"/>
            <a:ext cx="1329204" cy="14858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33125" y="2232113"/>
            <a:ext cx="11281396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4400" b="1" spc="-1" dirty="0">
                <a:solidFill>
                  <a:schemeClr val="bg1"/>
                </a:solidFill>
                <a:cs typeface="Arial" panose="020B0604020202020204" pitchFamily="34" charset="0"/>
              </a:rPr>
              <a:t>Гранты на реализацию проектов</a:t>
            </a:r>
          </a:p>
          <a:p>
            <a:pPr>
              <a:buClr>
                <a:srgbClr val="FFC000"/>
              </a:buClr>
            </a:pPr>
            <a:endParaRPr lang="ru-RU" sz="3600" dirty="0">
              <a:solidFill>
                <a:schemeClr val="bg1"/>
              </a:solidFill>
            </a:endParaRP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bg1"/>
                </a:solidFill>
              </a:rPr>
              <a:t>Социальных</a:t>
            </a: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ü"/>
            </a:pPr>
            <a:endParaRPr lang="ru-RU" sz="3600" dirty="0">
              <a:solidFill>
                <a:schemeClr val="bg1"/>
              </a:solidFill>
            </a:endParaRP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bg1"/>
                </a:solidFill>
              </a:rPr>
              <a:t>Молодежных</a:t>
            </a: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ü"/>
            </a:pPr>
            <a:endParaRPr lang="ru-RU" sz="3600" dirty="0">
              <a:solidFill>
                <a:schemeClr val="bg1"/>
              </a:solidFill>
            </a:endParaRP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bg1"/>
                </a:solidFill>
              </a:rPr>
              <a:t>Для начинающих МСП</a:t>
            </a: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ü"/>
            </a:pPr>
            <a:endParaRPr lang="ru-RU" sz="3600" dirty="0">
              <a:solidFill>
                <a:schemeClr val="bg1"/>
              </a:solidFill>
            </a:endParaRPr>
          </a:p>
          <a:p>
            <a:pPr marL="571500" indent="-571500"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3600" dirty="0" smtClean="0">
                <a:solidFill>
                  <a:schemeClr val="bg1"/>
                </a:solidFill>
              </a:rPr>
              <a:t>ИП – ветераны СВО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4119" y="1960774"/>
            <a:ext cx="681070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98 млн рублей</a:t>
            </a:r>
            <a:endParaRPr lang="ru-RU" sz="6600" b="1" spc="-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endParaRPr lang="ru-RU" sz="6600" dirty="0"/>
          </a:p>
        </p:txBody>
      </p:sp>
      <p:sp>
        <p:nvSpPr>
          <p:cNvPr id="17" name="TextBox 16"/>
          <p:cNvSpPr txBox="1"/>
          <p:nvPr/>
        </p:nvSpPr>
        <p:spPr>
          <a:xfrm>
            <a:off x="9611578" y="2682347"/>
            <a:ext cx="867641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4">
              <a:lnSpc>
                <a:spcPct val="150000"/>
              </a:lnSpc>
              <a:buClr>
                <a:schemeClr val="bg1"/>
              </a:buClr>
            </a:pPr>
            <a:endParaRPr lang="ru-RU" sz="3600" b="1" spc="-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marL="571500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600" dirty="0">
                <a:solidFill>
                  <a:schemeClr val="bg1"/>
                </a:solidFill>
              </a:rPr>
              <a:t>На финансовое </a:t>
            </a:r>
            <a:r>
              <a:rPr lang="ru-RU" sz="3600" dirty="0" smtClean="0">
                <a:solidFill>
                  <a:schemeClr val="bg1"/>
                </a:solidFill>
              </a:rPr>
              <a:t>обеспечение</a:t>
            </a:r>
          </a:p>
          <a:p>
            <a:pPr marL="571500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chemeClr val="bg1"/>
                </a:solidFill>
              </a:rPr>
              <a:t>До 750 тыс. руб.</a:t>
            </a:r>
            <a:endParaRPr lang="ru-RU" sz="3600" dirty="0">
              <a:solidFill>
                <a:schemeClr val="bg1"/>
              </a:solidFill>
            </a:endParaRPr>
          </a:p>
          <a:p>
            <a:pPr marL="571500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600" dirty="0" err="1" smtClean="0">
                <a:solidFill>
                  <a:schemeClr val="bg1"/>
                </a:solidFill>
              </a:rPr>
              <a:t>Софинансирование</a:t>
            </a:r>
            <a:r>
              <a:rPr lang="ru-RU" sz="3600" dirty="0" smtClean="0">
                <a:solidFill>
                  <a:schemeClr val="bg1"/>
                </a:solidFill>
              </a:rPr>
              <a:t> 25% от проекта</a:t>
            </a:r>
          </a:p>
          <a:p>
            <a:pPr marL="571500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chemeClr val="bg1"/>
                </a:solidFill>
              </a:rPr>
              <a:t>14 направлений расходов</a:t>
            </a:r>
          </a:p>
          <a:p>
            <a:pPr marL="571500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600" dirty="0" smtClean="0">
                <a:solidFill>
                  <a:schemeClr val="bg1"/>
                </a:solidFill>
              </a:rPr>
              <a:t>6 месяцев</a:t>
            </a:r>
          </a:p>
          <a:p>
            <a:endParaRPr lang="ru-RU" sz="3600" dirty="0">
              <a:solidFill>
                <a:schemeClr val="bg1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9218429" y="3466214"/>
            <a:ext cx="0" cy="4136065"/>
          </a:xfrm>
          <a:prstGeom prst="line">
            <a:avLst/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730948" y="8623005"/>
            <a:ext cx="9579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C00000"/>
                </a:solidFill>
              </a:rPr>
              <a:t>При казначейском сопровождении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9" name="Google Shape;1263;g1c14b79414f_0_1254"/>
          <p:cNvPicPr preferRelativeResize="0"/>
          <p:nvPr/>
        </p:nvPicPr>
        <p:blipFill rotWithShape="1">
          <a:blip r:embed="rId4">
            <a:alphaModFix/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/>
        </p:blipFill>
        <p:spPr>
          <a:xfrm>
            <a:off x="4796402" y="8693164"/>
            <a:ext cx="859635" cy="57617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Прямоугольник 19"/>
          <p:cNvSpPr/>
          <p:nvPr/>
        </p:nvSpPr>
        <p:spPr>
          <a:xfrm>
            <a:off x="2002154" y="9589096"/>
            <a:ext cx="14354379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3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Постановление Правительства ЛО от 27.07.2021 № 481    подача заявок – 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https</a:t>
            </a:r>
            <a:r>
              <a:rPr lang="en-US" sz="2300" b="1" spc="-1" dirty="0">
                <a:solidFill>
                  <a:srgbClr val="FFC000"/>
                </a:solidFill>
                <a:cs typeface="Arial" panose="020B0604020202020204" pitchFamily="34" charset="0"/>
              </a:rPr>
              <a:t>://</a:t>
            </a:r>
            <a:r>
              <a:rPr lang="en-US" sz="23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ssmsp.lenreg.ru</a:t>
            </a:r>
            <a:endParaRPr lang="ru-RU" sz="23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265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799015" y="299618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393" y="209551"/>
            <a:ext cx="1329204" cy="1485899"/>
          </a:xfrm>
          <a:prstGeom prst="rect">
            <a:avLst/>
          </a:prstGeom>
        </p:spPr>
      </p:pic>
      <p:sp>
        <p:nvSpPr>
          <p:cNvPr id="16" name="Google Shape;917;g1c14b79414f_0_364"/>
          <p:cNvSpPr txBox="1"/>
          <p:nvPr/>
        </p:nvSpPr>
        <p:spPr>
          <a:xfrm>
            <a:off x="1123390" y="741192"/>
            <a:ext cx="15212958" cy="153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rgbClr val="D09E00"/>
                </a:solidFill>
              </a:rPr>
              <a:t>АНО «</a:t>
            </a:r>
            <a:r>
              <a:rPr lang="ru-RU" sz="5000" b="1" dirty="0" err="1" smtClean="0">
                <a:solidFill>
                  <a:srgbClr val="D09E00"/>
                </a:solidFill>
              </a:rPr>
              <a:t>Микрокредитная</a:t>
            </a:r>
            <a:r>
              <a:rPr lang="ru-RU" sz="5000" b="1" dirty="0" smtClean="0">
                <a:solidFill>
                  <a:srgbClr val="D09E00"/>
                </a:solidFill>
              </a:rPr>
              <a:t> компания Ленинградской области»</a:t>
            </a:r>
            <a:endParaRPr sz="5000" b="1" dirty="0">
              <a:solidFill>
                <a:srgbClr val="D09E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123390" y="2587449"/>
            <a:ext cx="16625467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Адрес: 195213, г. Санкт-Петербург, пр. Энергетиков, дом 3 А, бизнес-центр «Лада» (9 этаж), ст. м.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Ладожская, телефон: (812) 309-46-88, доб. 205, 208, 212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3200" b="1" dirty="0">
              <a:solidFill>
                <a:schemeClr val="bg1"/>
              </a:solidFill>
              <a:latin typeface="+mn-lt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200" b="1" dirty="0" smtClean="0">
                <a:solidFill>
                  <a:schemeClr val="bg1"/>
                </a:solidFill>
                <a:latin typeface="+mn-lt"/>
              </a:rPr>
              <a:t>Заявки – через ГИС ЛО «Прием заявок от субъектов малого и среднего предпринимательства на предоставление субсидий» </a:t>
            </a:r>
            <a:r>
              <a:rPr lang="en-US" sz="3200" b="1" dirty="0" smtClean="0">
                <a:solidFill>
                  <a:srgbClr val="FFC000"/>
                </a:solidFill>
                <a:latin typeface="+mn-lt"/>
              </a:rPr>
              <a:t>https</a:t>
            </a:r>
            <a:r>
              <a:rPr lang="en-US" sz="3200" b="1" dirty="0">
                <a:solidFill>
                  <a:srgbClr val="FFC000"/>
                </a:solidFill>
                <a:latin typeface="+mn-lt"/>
              </a:rPr>
              <a:t>://</a:t>
            </a:r>
            <a:r>
              <a:rPr lang="en-US" sz="3200" b="1" dirty="0" smtClean="0">
                <a:solidFill>
                  <a:srgbClr val="FFC000"/>
                </a:solidFill>
                <a:latin typeface="+mn-lt"/>
              </a:rPr>
              <a:t>ssmsp.lenreg.ru</a:t>
            </a:r>
            <a:endParaRPr lang="ru-RU" sz="3200" b="1" dirty="0" smtClean="0">
              <a:solidFill>
                <a:srgbClr val="FFC000"/>
              </a:solidFill>
              <a:latin typeface="+mn-lt"/>
            </a:endParaRPr>
          </a:p>
          <a:p>
            <a:pPr>
              <a:buClr>
                <a:srgbClr val="FFC000"/>
              </a:buClr>
            </a:pPr>
            <a:endParaRPr lang="ru-RU" sz="3200" b="1" dirty="0" smtClean="0">
              <a:solidFill>
                <a:schemeClr val="bg1"/>
              </a:solidFill>
              <a:latin typeface="+mn-lt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200" b="1" dirty="0" err="1" smtClean="0">
                <a:solidFill>
                  <a:schemeClr val="bg1"/>
                </a:solidFill>
              </a:rPr>
              <a:t>Микрозаймы</a:t>
            </a:r>
            <a:r>
              <a:rPr lang="ru-RU" sz="3200" b="1" dirty="0" smtClean="0">
                <a:solidFill>
                  <a:schemeClr val="bg1"/>
                </a:solidFill>
              </a:rPr>
              <a:t> </a:t>
            </a:r>
            <a:r>
              <a:rPr lang="ru-RU" sz="3200" b="1" dirty="0">
                <a:solidFill>
                  <a:schemeClr val="bg1"/>
                </a:solidFill>
              </a:rPr>
              <a:t>– от 50 тыс. руб. до 5 млн руб., до 3 </a:t>
            </a:r>
            <a:r>
              <a:rPr lang="ru-RU" sz="3200" b="1" dirty="0" smtClean="0">
                <a:solidFill>
                  <a:schemeClr val="bg1"/>
                </a:solidFill>
              </a:rPr>
              <a:t>лет</a:t>
            </a:r>
          </a:p>
          <a:p>
            <a:pPr>
              <a:buClr>
                <a:srgbClr val="FFC000"/>
              </a:buClr>
            </a:pPr>
            <a:endParaRPr lang="ru-RU" sz="3200" b="1" dirty="0">
              <a:solidFill>
                <a:schemeClr val="bg1"/>
              </a:solidFill>
              <a:latin typeface="+mn-lt"/>
            </a:endParaRPr>
          </a:p>
          <a:p>
            <a:pPr marL="457200" indent="-457200"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200" b="1" dirty="0">
                <a:solidFill>
                  <a:schemeClr val="bg1"/>
                </a:solidFill>
              </a:rPr>
              <a:t>Программы и условия </a:t>
            </a:r>
            <a:r>
              <a:rPr lang="ru-RU" sz="3200" b="1" dirty="0" smtClean="0">
                <a:solidFill>
                  <a:schemeClr val="bg1"/>
                </a:solidFill>
              </a:rPr>
              <a:t>–</a:t>
            </a:r>
            <a:r>
              <a:rPr lang="en-US" sz="3200" b="1" dirty="0" smtClean="0">
                <a:solidFill>
                  <a:schemeClr val="bg1"/>
                </a:solidFill>
              </a:rPr>
              <a:t> </a:t>
            </a:r>
            <a:r>
              <a:rPr lang="en-US" sz="4000" b="1" dirty="0" smtClean="0">
                <a:solidFill>
                  <a:srgbClr val="FFC000"/>
                </a:solidFill>
              </a:rPr>
              <a:t>mkk.813.ru</a:t>
            </a:r>
            <a:endParaRPr lang="ru-RU" sz="4000" b="1" dirty="0">
              <a:solidFill>
                <a:srgbClr val="FFC000"/>
              </a:solidFill>
              <a:latin typeface="+mn-lt"/>
            </a:endParaRPr>
          </a:p>
          <a:p>
            <a:endParaRPr lang="ru-RU" dirty="0"/>
          </a:p>
        </p:txBody>
      </p:sp>
      <p:pic>
        <p:nvPicPr>
          <p:cNvPr id="21" name="Picture 4" descr="http://qrcoder.ru/code/?https%3A%2F%2Fmkk.813.ru%2F&amp;6&amp;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6977" y="7592602"/>
            <a:ext cx="2057400" cy="2015618"/>
          </a:xfrm>
          <a:prstGeom prst="rect">
            <a:avLst/>
          </a:prstGeom>
          <a:noFill/>
          <a:ln w="34925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22880" y="6153150"/>
            <a:ext cx="5175417" cy="3455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534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1484815" y="340118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5995" y="340118"/>
            <a:ext cx="1329204" cy="1485899"/>
          </a:xfrm>
          <a:prstGeom prst="rect">
            <a:avLst/>
          </a:prstGeom>
        </p:spPr>
      </p:pic>
      <p:sp>
        <p:nvSpPr>
          <p:cNvPr id="16" name="Google Shape;917;g1c14b79414f_0_364"/>
          <p:cNvSpPr txBox="1"/>
          <p:nvPr/>
        </p:nvSpPr>
        <p:spPr>
          <a:xfrm>
            <a:off x="1191636" y="516425"/>
            <a:ext cx="15212958" cy="153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rgbClr val="FFFFFF"/>
                </a:solidFill>
              </a:rPr>
              <a:t>Продукты государственной микрокредитной компании Ленинградской области</a:t>
            </a:r>
            <a:endParaRPr sz="5000" b="1" dirty="0">
              <a:solidFill>
                <a:srgbClr val="FFFFFF"/>
              </a:solidFill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9343510"/>
              </p:ext>
            </p:extLst>
          </p:nvPr>
        </p:nvGraphicFramePr>
        <p:xfrm>
          <a:off x="1366765" y="2777426"/>
          <a:ext cx="15892535" cy="60617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70542"/>
                <a:gridCol w="5721993"/>
              </a:tblGrid>
              <a:tr h="533623">
                <a:tc>
                  <a:txBody>
                    <a:bodyPr/>
                    <a:lstStyle/>
                    <a:p>
                      <a:pPr algn="ctr"/>
                      <a:r>
                        <a:rPr lang="ru-RU" sz="2200" dirty="0" smtClean="0"/>
                        <a:t>Продукт</a:t>
                      </a:r>
                      <a:endParaRPr lang="ru-RU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Ставка</a:t>
                      </a:r>
                      <a:endParaRPr lang="ru-RU" sz="2000" dirty="0"/>
                    </a:p>
                  </a:txBody>
                  <a:tcPr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en-US" sz="2000" b="1" dirty="0" err="1" smtClean="0">
                          <a:solidFill>
                            <a:srgbClr val="002060"/>
                          </a:solidFill>
                        </a:rPr>
                        <a:t>Za</a:t>
                      </a:r>
                      <a:r>
                        <a:rPr lang="en-US" sz="2000" b="1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наших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1 %</a:t>
                      </a:r>
                    </a:p>
                  </a:txBody>
                  <a:tcPr anchor="ctr"/>
                </a:tc>
              </a:tr>
              <a:tr h="412489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err="1" smtClean="0">
                          <a:solidFill>
                            <a:srgbClr val="002060"/>
                          </a:solidFill>
                        </a:rPr>
                        <a:t>Za</a:t>
                      </a:r>
                      <a:r>
                        <a:rPr lang="en-US" sz="2000" b="1" dirty="0" smtClean="0">
                          <a:solidFill>
                            <a:srgbClr val="002060"/>
                          </a:solidFill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наших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</a:rPr>
                        <a:t>. Самозанятый</a:t>
                      </a:r>
                      <a:endParaRPr lang="ru-RU" sz="20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3000" b="1" dirty="0" smtClean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Приоритет + </a:t>
                      </a: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</a:rPr>
                        <a:t>Микрозаем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 для </a:t>
                      </a: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</a:rPr>
                        <a:t>самозанятых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5 %</a:t>
                      </a:r>
                    </a:p>
                  </a:txBody>
                  <a:tcPr anchor="ctr"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Социальная ипотека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l"/>
                      <a:endParaRPr lang="ru-RU" sz="1800" dirty="0"/>
                    </a:p>
                  </a:txBody>
                  <a:tcPr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Приоритет</a:t>
                      </a:r>
                      <a:r>
                        <a:rPr lang="ru-RU" sz="2000" b="1" baseline="0" dirty="0" smtClean="0">
                          <a:solidFill>
                            <a:srgbClr val="002060"/>
                          </a:solidFill>
                        </a:rPr>
                        <a:t> Лайт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Экспорт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5,5 %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Приоритет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Контрактный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Доверие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rowSpan="4"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8 %</a:t>
                      </a:r>
                      <a:endParaRPr lang="ru-RU" sz="28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Стандарт</a:t>
                      </a:r>
                      <a:endParaRPr lang="ru-RU" sz="2000" b="1" dirty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412489"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Старт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/>
                    </a:p>
                  </a:txBody>
                  <a:tcPr/>
                </a:tc>
              </a:tr>
              <a:tr h="412489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</a:rPr>
                        <a:t>Микрозаем</a:t>
                      </a:r>
                      <a:r>
                        <a:rPr lang="ru-RU" sz="2000" b="1" dirty="0" smtClean="0">
                          <a:solidFill>
                            <a:srgbClr val="002060"/>
                          </a:solidFill>
                        </a:rPr>
                        <a:t> для </a:t>
                      </a: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</a:rPr>
                        <a:t>самозанятых</a:t>
                      </a:r>
                      <a:endParaRPr lang="ru-RU" sz="20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algn="ctr"/>
                      <a:endParaRPr lang="ru-RU" sz="3000" b="1" dirty="0">
                        <a:solidFill>
                          <a:srgbClr val="002060"/>
                        </a:solidFill>
                        <a:latin typeface="+mn-lt"/>
                      </a:endParaRPr>
                    </a:p>
                  </a:txBody>
                  <a:tcPr anchor="ctr"/>
                </a:tc>
              </a:tr>
              <a:tr h="578283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err="1" smtClean="0">
                          <a:solidFill>
                            <a:srgbClr val="002060"/>
                          </a:solidFill>
                        </a:rPr>
                        <a:t>Беззалоговый</a:t>
                      </a:r>
                      <a:endParaRPr lang="ru-RU" sz="2000" b="1" dirty="0" smtClean="0">
                        <a:solidFill>
                          <a:srgbClr val="00206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rgbClr val="002060"/>
                          </a:solidFill>
                          <a:latin typeface="+mn-lt"/>
                        </a:rPr>
                        <a:t>13-15%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1191636" y="2286000"/>
            <a:ext cx="16505814" cy="6915150"/>
          </a:xfrm>
          <a:prstGeom prst="rect">
            <a:avLst/>
          </a:prstGeom>
          <a:noFill/>
          <a:ln w="47625">
            <a:gradFill>
              <a:gsLst>
                <a:gs pos="0">
                  <a:srgbClr val="D09E00"/>
                </a:gs>
                <a:gs pos="93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9557658" y="9533734"/>
            <a:ext cx="81397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Условия и заявка на сайте – </a:t>
            </a:r>
            <a:r>
              <a:rPr lang="en-US" sz="28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www.mkk.813.ru</a:t>
            </a:r>
            <a:endParaRPr lang="ru-RU" sz="28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391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2"/>
          <p:cNvSpPr txBox="1"/>
          <p:nvPr/>
        </p:nvSpPr>
        <p:spPr>
          <a:xfrm>
            <a:off x="2853559" y="588953"/>
            <a:ext cx="9754185" cy="78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 </a:t>
            </a:r>
            <a:endParaRPr lang="en-US" sz="5000" b="1" dirty="0">
              <a:solidFill>
                <a:schemeClr val="bg1"/>
              </a:solidFill>
              <a:latin typeface="+mj-lt"/>
              <a:ea typeface="HK Grotesk Bold"/>
              <a:cs typeface="HK Grotesk Bold"/>
              <a:sym typeface="HK Grotesk Bold"/>
            </a:endParaRPr>
          </a:p>
        </p:txBody>
      </p:sp>
      <p:grpSp>
        <p:nvGrpSpPr>
          <p:cNvPr id="36" name="Google Shape;1152;g1c14b79414f_0_1152"/>
          <p:cNvGrpSpPr/>
          <p:nvPr/>
        </p:nvGrpSpPr>
        <p:grpSpPr>
          <a:xfrm>
            <a:off x="179415" y="1"/>
            <a:ext cx="18108585" cy="6771716"/>
            <a:chOff x="1" y="-1"/>
            <a:chExt cx="24334653" cy="20243776"/>
          </a:xfrm>
        </p:grpSpPr>
        <p:sp>
          <p:nvSpPr>
            <p:cNvPr id="48" name="Google Shape;1154;g1c14b79414f_0_1152"/>
            <p:cNvSpPr/>
            <p:nvPr/>
          </p:nvSpPr>
          <p:spPr>
            <a:xfrm rot="5400000">
              <a:off x="12041781" y="-11447205"/>
              <a:ext cx="251094" cy="24334652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38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grpSp>
          <p:nvGrpSpPr>
            <p:cNvPr id="39" name="Google Shape;1159;g1c14b79414f_0_1152"/>
            <p:cNvGrpSpPr/>
            <p:nvPr/>
          </p:nvGrpSpPr>
          <p:grpSpPr>
            <a:xfrm rot="5400000">
              <a:off x="2640014" y="-1450865"/>
              <a:ext cx="19054628" cy="24334652"/>
              <a:chOff x="0" y="0"/>
              <a:chExt cx="3763876" cy="4806845"/>
            </a:xfrm>
          </p:grpSpPr>
          <p:sp>
            <p:nvSpPr>
              <p:cNvPr id="46" name="Google Shape;1160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0590"/>
                </a:srgbClr>
              </a:solidFill>
              <a:ln>
                <a:noFill/>
              </a:ln>
            </p:spPr>
          </p:sp>
          <p:sp>
            <p:nvSpPr>
              <p:cNvPr id="47" name="Google Shape;1161;g1c14b79414f_0_1152"/>
              <p:cNvSpPr txBox="1"/>
              <p:nvPr/>
            </p:nvSpPr>
            <p:spPr>
              <a:xfrm>
                <a:off x="2951176" y="528766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4" name="Google Shape;1169;g1c14b79414f_0_1152"/>
            <p:cNvSpPr/>
            <p:nvPr/>
          </p:nvSpPr>
          <p:spPr>
            <a:xfrm rot="5400000">
              <a:off x="12041781" y="-9068910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60" name="TextBox 3"/>
          <p:cNvSpPr txBox="1"/>
          <p:nvPr/>
        </p:nvSpPr>
        <p:spPr>
          <a:xfrm>
            <a:off x="1086130" y="271957"/>
            <a:ext cx="15399416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lnSpc>
                <a:spcPts val="5208"/>
              </a:lnSpc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4400" b="1" dirty="0">
                <a:solidFill>
                  <a:schemeClr val="bg1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Социальное предпринимательство</a:t>
            </a:r>
            <a:endParaRPr lang="en-US" sz="4400" b="1" dirty="0">
              <a:solidFill>
                <a:schemeClr val="bg1"/>
              </a:solidFill>
              <a:latin typeface="HK Grotesk Bold"/>
              <a:ea typeface="HK Grotesk Bold"/>
              <a:cs typeface="HK Grotesk Bold"/>
              <a:sym typeface="HK Grotesk Bold"/>
            </a:endParaRPr>
          </a:p>
        </p:txBody>
      </p:sp>
      <p:sp>
        <p:nvSpPr>
          <p:cNvPr id="61" name="TextBox 4"/>
          <p:cNvSpPr txBox="1"/>
          <p:nvPr/>
        </p:nvSpPr>
        <p:spPr>
          <a:xfrm>
            <a:off x="307094" y="1178673"/>
            <a:ext cx="6130204" cy="19236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lnSpc>
                <a:spcPts val="2963"/>
              </a:lnSpc>
              <a:buClr>
                <a:srgbClr val="FFC000"/>
              </a:buClr>
              <a:buFont typeface="Wingdings" panose="05000000000000000000" pitchFamily="2" charset="2"/>
              <a:buChar char="ü"/>
            </a:pPr>
            <a:r>
              <a:rPr lang="ru-RU" sz="2117" b="1" dirty="0">
                <a:solidFill>
                  <a:schemeClr val="bg1"/>
                </a:solidFill>
                <a:ea typeface="Lato"/>
                <a:cs typeface="Lato"/>
                <a:sym typeface="Lato"/>
              </a:rPr>
              <a:t>Предпринимательская деятельность, направленная на достижение общественно полезных целей, способствующая решению социальных проблем граждан и общества</a:t>
            </a:r>
          </a:p>
        </p:txBody>
      </p:sp>
      <p:sp>
        <p:nvSpPr>
          <p:cNvPr id="87" name="TextBox 19"/>
          <p:cNvSpPr txBox="1"/>
          <p:nvPr/>
        </p:nvSpPr>
        <p:spPr>
          <a:xfrm>
            <a:off x="8786219" y="479385"/>
            <a:ext cx="7960053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773"/>
              </a:lnSpc>
            </a:pPr>
            <a:endParaRPr lang="en-US" sz="2695" dirty="0">
              <a:solidFill>
                <a:schemeClr val="bg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3" name="TextBox 25"/>
          <p:cNvSpPr txBox="1"/>
          <p:nvPr/>
        </p:nvSpPr>
        <p:spPr>
          <a:xfrm>
            <a:off x="8845769" y="3102277"/>
            <a:ext cx="7960053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773"/>
              </a:lnSpc>
            </a:pPr>
            <a:endParaRPr lang="en-US" sz="2695" dirty="0">
              <a:solidFill>
                <a:schemeClr val="bg1"/>
              </a:solidFill>
              <a:ea typeface="Lato"/>
              <a:cs typeface="Lato"/>
              <a:sym typeface="Lato"/>
            </a:endParaRPr>
          </a:p>
        </p:txBody>
      </p:sp>
      <p:sp>
        <p:nvSpPr>
          <p:cNvPr id="81" name="TextBox 28"/>
          <p:cNvSpPr txBox="1"/>
          <p:nvPr/>
        </p:nvSpPr>
        <p:spPr>
          <a:xfrm>
            <a:off x="8854911" y="4529401"/>
            <a:ext cx="7960053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773"/>
              </a:lnSpc>
            </a:pPr>
            <a:endParaRPr lang="en-US" sz="2695" dirty="0">
              <a:solidFill>
                <a:schemeClr val="bg1"/>
              </a:solidFill>
              <a:ea typeface="Lato"/>
              <a:cs typeface="Lato"/>
              <a:sym typeface="Lato"/>
            </a:endParaRPr>
          </a:p>
        </p:txBody>
      </p:sp>
      <p:sp>
        <p:nvSpPr>
          <p:cNvPr id="79" name="TextBox 31"/>
          <p:cNvSpPr txBox="1"/>
          <p:nvPr/>
        </p:nvSpPr>
        <p:spPr>
          <a:xfrm>
            <a:off x="8822824" y="5885231"/>
            <a:ext cx="7960053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773"/>
              </a:lnSpc>
            </a:pPr>
            <a:endParaRPr lang="en-US" sz="2695" dirty="0">
              <a:solidFill>
                <a:schemeClr val="bg1"/>
              </a:solidFill>
              <a:ea typeface="Lato"/>
              <a:cs typeface="Lato"/>
              <a:sym typeface="Lato"/>
            </a:endParaRPr>
          </a:p>
        </p:txBody>
      </p:sp>
      <p:sp>
        <p:nvSpPr>
          <p:cNvPr id="77" name="TextBox 34"/>
          <p:cNvSpPr txBox="1"/>
          <p:nvPr/>
        </p:nvSpPr>
        <p:spPr>
          <a:xfrm>
            <a:off x="8854911" y="7530018"/>
            <a:ext cx="7960053" cy="4873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3825"/>
              </a:lnSpc>
            </a:pPr>
            <a:endParaRPr lang="en-US" sz="2732" dirty="0">
              <a:solidFill>
                <a:schemeClr val="bg1"/>
              </a:solidFill>
              <a:ea typeface="Lato"/>
              <a:cs typeface="Lato"/>
              <a:sym typeface="Lato"/>
            </a:endParaRPr>
          </a:p>
        </p:txBody>
      </p:sp>
      <p:sp>
        <p:nvSpPr>
          <p:cNvPr id="69" name="Прямоугольник 68">
            <a:extLst>
              <a:ext uri="{FF2B5EF4-FFF2-40B4-BE49-F238E27FC236}">
                <a16:creationId xmlns:lc="http://schemas.openxmlformats.org/drawingml/2006/lockedCanvas" xmlns:a16="http://schemas.microsoft.com/office/drawing/2014/main" xmlns="" id="{D6A4DF43-F92A-4D2B-AB65-F464655EF661}"/>
              </a:ext>
            </a:extLst>
          </p:cNvPr>
          <p:cNvSpPr/>
          <p:nvPr/>
        </p:nvSpPr>
        <p:spPr>
          <a:xfrm>
            <a:off x="8931953" y="2075917"/>
            <a:ext cx="7741794" cy="74392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117" dirty="0">
                <a:solidFill>
                  <a:schemeClr val="bg1"/>
                </a:solidFill>
                <a:latin typeface="+mj-lt"/>
              </a:rPr>
              <a:t>Обеспечение занятости лиц отнесенных к категориям социально уязвимых граждан</a:t>
            </a:r>
          </a:p>
        </p:txBody>
      </p:sp>
      <p:sp>
        <p:nvSpPr>
          <p:cNvPr id="70" name="Прямоугольник 69">
            <a:extLst>
              <a:ext uri="{FF2B5EF4-FFF2-40B4-BE49-F238E27FC236}">
                <a16:creationId xmlns:lc="http://schemas.openxmlformats.org/drawingml/2006/lockedCanvas" xmlns:a16="http://schemas.microsoft.com/office/drawing/2014/main" xmlns="" id="{68D21673-7A58-40AF-8205-B4A3A2FEAE1D}"/>
              </a:ext>
            </a:extLst>
          </p:cNvPr>
          <p:cNvSpPr/>
          <p:nvPr/>
        </p:nvSpPr>
        <p:spPr>
          <a:xfrm>
            <a:off x="8964040" y="2823621"/>
            <a:ext cx="7741794" cy="106971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117" dirty="0">
                <a:solidFill>
                  <a:schemeClr val="bg1"/>
                </a:solidFill>
                <a:latin typeface="Lato"/>
              </a:rPr>
              <a:t>Реализация товаров (работ, услуг), произведенных гражданами, отнесенных к категориям социально уязвимых</a:t>
            </a:r>
          </a:p>
        </p:txBody>
      </p:sp>
      <p:sp>
        <p:nvSpPr>
          <p:cNvPr id="71" name="Прямоугольник 70">
            <a:extLst>
              <a:ext uri="{FF2B5EF4-FFF2-40B4-BE49-F238E27FC236}">
                <a16:creationId xmlns:lc="http://schemas.openxmlformats.org/drawingml/2006/lockedCanvas" xmlns:a16="http://schemas.microsoft.com/office/drawing/2014/main" xmlns="" id="{63BE562E-6DF8-4A58-898F-323C8265E11F}"/>
              </a:ext>
            </a:extLst>
          </p:cNvPr>
          <p:cNvSpPr/>
          <p:nvPr/>
        </p:nvSpPr>
        <p:spPr>
          <a:xfrm>
            <a:off x="8931953" y="3930034"/>
            <a:ext cx="7278135" cy="74392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117" dirty="0">
                <a:solidFill>
                  <a:schemeClr val="bg1"/>
                </a:solidFill>
              </a:rPr>
              <a:t>Производство товаров (работ, услуг), для граждан, отнесенных к категориям социально уязвимых</a:t>
            </a:r>
          </a:p>
        </p:txBody>
      </p:sp>
      <p:sp>
        <p:nvSpPr>
          <p:cNvPr id="72" name="Прямоугольник 71">
            <a:extLst>
              <a:ext uri="{FF2B5EF4-FFF2-40B4-BE49-F238E27FC236}">
                <a16:creationId xmlns:lc="http://schemas.openxmlformats.org/drawingml/2006/lockedCanvas" xmlns:a16="http://schemas.microsoft.com/office/drawing/2014/main" xmlns="" id="{0E23588B-1B94-4D4B-81F6-40649800B1C7}"/>
              </a:ext>
            </a:extLst>
          </p:cNvPr>
          <p:cNvSpPr/>
          <p:nvPr/>
        </p:nvSpPr>
        <p:spPr>
          <a:xfrm>
            <a:off x="8964040" y="5041722"/>
            <a:ext cx="9144000" cy="1069716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117" dirty="0">
                <a:solidFill>
                  <a:schemeClr val="bg1"/>
                </a:solidFill>
                <a:latin typeface="Lato"/>
              </a:rPr>
              <a:t>Осуществление деятельности, направленной на достижение общественно-полезных целей и способствующую решению социальных проблем общества</a:t>
            </a:r>
          </a:p>
        </p:txBody>
      </p:sp>
      <p:sp>
        <p:nvSpPr>
          <p:cNvPr id="73" name="Прямоугольник 72">
            <a:extLst>
              <a:ext uri="{FF2B5EF4-FFF2-40B4-BE49-F238E27FC236}">
                <a16:creationId xmlns:lc="http://schemas.openxmlformats.org/drawingml/2006/lockedCanvas" xmlns:a16="http://schemas.microsoft.com/office/drawing/2014/main" xmlns="" id="{89558800-D8AC-4AB8-9170-209347EE29D2}"/>
              </a:ext>
            </a:extLst>
          </p:cNvPr>
          <p:cNvSpPr/>
          <p:nvPr/>
        </p:nvSpPr>
        <p:spPr>
          <a:xfrm>
            <a:off x="8964040" y="6344288"/>
            <a:ext cx="9144000" cy="74392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117" dirty="0">
                <a:solidFill>
                  <a:schemeClr val="bg1"/>
                </a:solidFill>
                <a:latin typeface="Lato"/>
              </a:rPr>
              <a:t>Индивидуальный предприниматель, являющийся инвалидом, осуществляющий деятельность без наемных работников</a:t>
            </a:r>
          </a:p>
        </p:txBody>
      </p:sp>
      <p:sp>
        <p:nvSpPr>
          <p:cNvPr id="74" name="Прямоугольник 73">
            <a:extLst>
              <a:ext uri="{FF2B5EF4-FFF2-40B4-BE49-F238E27FC236}">
                <a16:creationId xmlns:lc="http://schemas.openxmlformats.org/drawingml/2006/lockedCanvas" xmlns:a16="http://schemas.microsoft.com/office/drawing/2014/main" xmlns="" id="{1C2A6513-C66C-4854-998A-7F890264E96F}"/>
              </a:ext>
            </a:extLst>
          </p:cNvPr>
          <p:cNvSpPr/>
          <p:nvPr/>
        </p:nvSpPr>
        <p:spPr>
          <a:xfrm>
            <a:off x="8931953" y="7530018"/>
            <a:ext cx="9144000" cy="2047099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117" dirty="0">
                <a:solidFill>
                  <a:schemeClr val="bg1"/>
                </a:solidFill>
                <a:latin typeface="Lato"/>
              </a:rPr>
              <a:t>Образование дополнительное детей и взрослых</a:t>
            </a:r>
          </a:p>
          <a:p>
            <a:r>
              <a:rPr lang="ru-RU" sz="2117" dirty="0">
                <a:solidFill>
                  <a:schemeClr val="bg1"/>
                </a:solidFill>
                <a:latin typeface="Lato"/>
              </a:rPr>
              <a:t> </a:t>
            </a:r>
            <a:r>
              <a:rPr lang="ru-RU" sz="2117" dirty="0" smtClean="0">
                <a:solidFill>
                  <a:schemeClr val="bg1"/>
                </a:solidFill>
                <a:latin typeface="Lato"/>
              </a:rPr>
              <a:t>    Деятельность </a:t>
            </a:r>
            <a:r>
              <a:rPr lang="ru-RU" sz="2117" dirty="0">
                <a:solidFill>
                  <a:schemeClr val="bg1"/>
                </a:solidFill>
                <a:latin typeface="Lato"/>
              </a:rPr>
              <a:t>больничных организаций</a:t>
            </a:r>
          </a:p>
          <a:p>
            <a:r>
              <a:rPr lang="ru-RU" sz="2117" dirty="0" smtClean="0">
                <a:solidFill>
                  <a:schemeClr val="bg1"/>
                </a:solidFill>
                <a:latin typeface="Lato"/>
              </a:rPr>
              <a:t>     Медицинская </a:t>
            </a:r>
            <a:r>
              <a:rPr lang="ru-RU" sz="2117" dirty="0">
                <a:solidFill>
                  <a:schemeClr val="bg1"/>
                </a:solidFill>
                <a:latin typeface="Lato"/>
              </a:rPr>
              <a:t>и стоматологическая практика</a:t>
            </a:r>
          </a:p>
          <a:p>
            <a:r>
              <a:rPr lang="ru-RU" sz="2117" dirty="0" smtClean="0">
                <a:solidFill>
                  <a:schemeClr val="bg1"/>
                </a:solidFill>
                <a:latin typeface="Lato"/>
              </a:rPr>
              <a:t>     Деятельность </a:t>
            </a:r>
            <a:r>
              <a:rPr lang="ru-RU" sz="2117" dirty="0">
                <a:solidFill>
                  <a:schemeClr val="bg1"/>
                </a:solidFill>
                <a:latin typeface="Lato"/>
              </a:rPr>
              <a:t>санаторно-курортных организаций</a:t>
            </a:r>
          </a:p>
          <a:p>
            <a:r>
              <a:rPr lang="ru-RU" sz="2117" dirty="0" smtClean="0">
                <a:solidFill>
                  <a:schemeClr val="bg1"/>
                </a:solidFill>
                <a:latin typeface="Lato"/>
              </a:rPr>
              <a:t>     Деятельность </a:t>
            </a:r>
            <a:r>
              <a:rPr lang="ru-RU" sz="2117" dirty="0">
                <a:solidFill>
                  <a:schemeClr val="bg1"/>
                </a:solidFill>
                <a:latin typeface="Lato"/>
              </a:rPr>
              <a:t>спортивных клубов</a:t>
            </a:r>
          </a:p>
          <a:p>
            <a:r>
              <a:rPr lang="ru-RU" sz="2117" dirty="0" smtClean="0">
                <a:solidFill>
                  <a:schemeClr val="bg1"/>
                </a:solidFill>
                <a:latin typeface="Lato"/>
              </a:rPr>
              <a:t>     Деятельность </a:t>
            </a:r>
            <a:r>
              <a:rPr lang="ru-RU" sz="2117" dirty="0">
                <a:solidFill>
                  <a:schemeClr val="bg1"/>
                </a:solidFill>
                <a:latin typeface="Lato"/>
              </a:rPr>
              <a:t>парков отдыха и пляжей</a:t>
            </a:r>
          </a:p>
        </p:txBody>
      </p:sp>
      <p:sp>
        <p:nvSpPr>
          <p:cNvPr id="75" name="Прямоугольник 74">
            <a:extLst>
              <a:ext uri="{FF2B5EF4-FFF2-40B4-BE49-F238E27FC236}">
                <a16:creationId xmlns:lc="http://schemas.openxmlformats.org/drawingml/2006/lockedCanvas" xmlns:a16="http://schemas.microsoft.com/office/drawing/2014/main" xmlns="" id="{B60E23BD-3373-42A6-9D89-24E8E926D5B8}"/>
              </a:ext>
            </a:extLst>
          </p:cNvPr>
          <p:cNvSpPr/>
          <p:nvPr/>
        </p:nvSpPr>
        <p:spPr>
          <a:xfrm>
            <a:off x="307094" y="3790918"/>
            <a:ext cx="9144000" cy="640175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Инвалиды и лица с ОВЗ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Одинокие и (или) многодетные родители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Пенсионеры и граждане предпенсионного возраста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Выпускники детских домов до двадцати трех лет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Лица, освобожденные из мест лишения свободы и имеющие </a:t>
            </a:r>
          </a:p>
          <a:p>
            <a:pPr>
              <a:buClr>
                <a:srgbClr val="FFC000"/>
              </a:buClr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     неснятую или непогашенную судимость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Беженцы и вынужденные переселенцы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Лица без определенного места жительства и занятий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Граждане признанные нуждающимися в социальном обслуживании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Участники СВО 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b="1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bg1"/>
                </a:solidFill>
                <a:latin typeface="+mj-lt"/>
              </a:rPr>
              <a:t>Ветераны боевых действий</a:t>
            </a: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endParaRPr lang="ru-RU" dirty="0">
              <a:solidFill>
                <a:schemeClr val="bg1"/>
              </a:solidFill>
              <a:latin typeface="+mj-lt"/>
            </a:endParaRPr>
          </a:p>
          <a:p>
            <a:pPr marL="285750" indent="-285750">
              <a:buClr>
                <a:srgbClr val="FFC000"/>
              </a:buCl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  <a:latin typeface="+mj-lt"/>
              </a:rPr>
              <a:t>Вдовы/вдовцы ветеранов боевых действий</a:t>
            </a: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6" name="Прямоугольник 75">
            <a:extLst>
              <a:ext uri="{FF2B5EF4-FFF2-40B4-BE49-F238E27FC236}">
                <a16:creationId xmlns:lc="http://schemas.openxmlformats.org/drawingml/2006/lockedCanvas" xmlns:a16="http://schemas.microsoft.com/office/drawing/2014/main" xmlns="" id="{FEF49057-AA46-4E4B-A04F-2A4AC52CBB3F}"/>
              </a:ext>
            </a:extLst>
          </p:cNvPr>
          <p:cNvSpPr/>
          <p:nvPr/>
        </p:nvSpPr>
        <p:spPr>
          <a:xfrm>
            <a:off x="422761" y="3173813"/>
            <a:ext cx="9144000" cy="36933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>
                <a:solidFill>
                  <a:schemeClr val="bg1"/>
                </a:solidFill>
              </a:rPr>
              <a:t>Социально уязвимые категории: </a:t>
            </a:r>
          </a:p>
        </p:txBody>
      </p:sp>
      <p:grpSp>
        <p:nvGrpSpPr>
          <p:cNvPr id="41" name="Google Shape;228;p2"/>
          <p:cNvGrpSpPr/>
          <p:nvPr/>
        </p:nvGrpSpPr>
        <p:grpSpPr>
          <a:xfrm>
            <a:off x="1086130" y="224457"/>
            <a:ext cx="567750" cy="81000"/>
            <a:chOff x="4805675" y="892401"/>
            <a:chExt cx="567750" cy="81000"/>
          </a:xfrm>
        </p:grpSpPr>
        <p:sp>
          <p:nvSpPr>
            <p:cNvPr id="43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0" name="Рисунок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5546" y="198891"/>
            <a:ext cx="1329204" cy="1485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6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extBox 2"/>
          <p:cNvSpPr txBox="1"/>
          <p:nvPr/>
        </p:nvSpPr>
        <p:spPr>
          <a:xfrm>
            <a:off x="2853559" y="588953"/>
            <a:ext cx="9754185" cy="78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 </a:t>
            </a:r>
            <a:endParaRPr lang="en-US" sz="5000" b="1" dirty="0">
              <a:solidFill>
                <a:schemeClr val="bg1"/>
              </a:solidFill>
              <a:latin typeface="+mj-lt"/>
              <a:ea typeface="HK Grotesk Bold"/>
              <a:cs typeface="HK Grotesk Bold"/>
              <a:sym typeface="HK Grotesk Bold"/>
            </a:endParaRPr>
          </a:p>
        </p:txBody>
      </p:sp>
      <p:grpSp>
        <p:nvGrpSpPr>
          <p:cNvPr id="36" name="Google Shape;1152;g1c14b79414f_0_1152"/>
          <p:cNvGrpSpPr/>
          <p:nvPr/>
        </p:nvGrpSpPr>
        <p:grpSpPr>
          <a:xfrm>
            <a:off x="0" y="41999"/>
            <a:ext cx="18108586" cy="1078443"/>
            <a:chOff x="1" y="-1"/>
            <a:chExt cx="24334654" cy="3223964"/>
          </a:xfrm>
        </p:grpSpPr>
        <p:sp>
          <p:nvSpPr>
            <p:cNvPr id="48" name="Google Shape;1154;g1c14b79414f_0_1152"/>
            <p:cNvSpPr/>
            <p:nvPr/>
          </p:nvSpPr>
          <p:spPr>
            <a:xfrm rot="5400000">
              <a:off x="12041781" y="-11447205"/>
              <a:ext cx="251094" cy="24334652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38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46" name="Google Shape;1160;g1c14b79414f_0_1152"/>
            <p:cNvSpPr/>
            <p:nvPr/>
          </p:nvSpPr>
          <p:spPr>
            <a:xfrm rot="5400000">
              <a:off x="12041782" y="-10852632"/>
              <a:ext cx="251094" cy="24334653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0590"/>
              </a:srgbClr>
            </a:solidFill>
            <a:ln>
              <a:noFill/>
            </a:ln>
          </p:spPr>
        </p:sp>
        <p:sp>
          <p:nvSpPr>
            <p:cNvPr id="40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4" name="Google Shape;1169;g1c14b79414f_0_1152"/>
            <p:cNvSpPr/>
            <p:nvPr/>
          </p:nvSpPr>
          <p:spPr>
            <a:xfrm rot="5400000">
              <a:off x="12041781" y="-9068910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58" name="TextBox 3"/>
          <p:cNvSpPr txBox="1"/>
          <p:nvPr/>
        </p:nvSpPr>
        <p:spPr>
          <a:xfrm>
            <a:off x="2659998" y="935497"/>
            <a:ext cx="11501083" cy="13336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lnSpc>
                <a:spcPts val="5208"/>
              </a:lnSpc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4400" b="1" dirty="0">
                <a:solidFill>
                  <a:schemeClr val="bg1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Преимущества статуса </a:t>
            </a:r>
            <a:r>
              <a:rPr lang="ru-RU" sz="4400" b="1" dirty="0" smtClean="0">
                <a:solidFill>
                  <a:schemeClr val="bg1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/>
            </a:r>
            <a:br>
              <a:rPr lang="ru-RU" sz="4400" b="1" dirty="0" smtClean="0">
                <a:solidFill>
                  <a:schemeClr val="bg1"/>
                </a:solidFill>
                <a:latin typeface="HK Grotesk Bold"/>
                <a:ea typeface="HK Grotesk Bold"/>
                <a:cs typeface="HK Grotesk Bold"/>
                <a:sym typeface="HK Grotesk Bold"/>
              </a:rPr>
            </a:br>
            <a:r>
              <a:rPr lang="ru-RU" sz="4400" b="1" dirty="0" smtClean="0">
                <a:solidFill>
                  <a:schemeClr val="bg1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«</a:t>
            </a:r>
            <a:r>
              <a:rPr lang="ru-RU" sz="4400" b="1" dirty="0">
                <a:solidFill>
                  <a:schemeClr val="bg1"/>
                </a:solidFill>
                <a:latin typeface="HK Grotesk Bold"/>
                <a:ea typeface="HK Grotesk Bold"/>
                <a:cs typeface="HK Grotesk Bold"/>
                <a:sym typeface="HK Grotesk Bold"/>
              </a:rPr>
              <a:t>Социальное предприятие»</a:t>
            </a:r>
            <a:endParaRPr lang="en-US" sz="4400" b="1" dirty="0">
              <a:solidFill>
                <a:schemeClr val="bg1"/>
              </a:solidFill>
              <a:latin typeface="HK Grotesk Bold"/>
              <a:ea typeface="HK Grotesk Bold"/>
              <a:cs typeface="HK Grotesk Bold"/>
              <a:sym typeface="HK Grotesk Bold"/>
            </a:endParaRPr>
          </a:p>
        </p:txBody>
      </p:sp>
      <p:sp>
        <p:nvSpPr>
          <p:cNvPr id="89" name="TextBox 17">
            <a:extLst>
              <a:ext uri="{FF2B5EF4-FFF2-40B4-BE49-F238E27FC236}">
                <a16:creationId xmlns:lc="http://schemas.openxmlformats.org/drawingml/2006/lockedCanvas" xmlns:a16="http://schemas.microsoft.com/office/drawing/2014/main" xmlns="" id="{79F14372-7FD0-4518-A788-5EC4C7AB6CE1}"/>
              </a:ext>
            </a:extLst>
          </p:cNvPr>
          <p:cNvSpPr txBox="1"/>
          <p:nvPr/>
        </p:nvSpPr>
        <p:spPr>
          <a:xfrm>
            <a:off x="2497623" y="2269195"/>
            <a:ext cx="13499573" cy="846385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796"/>
              </a:lnSpc>
              <a:spcBef>
                <a:spcPct val="0"/>
              </a:spcBef>
            </a:pPr>
            <a:endParaRPr lang="ru-RU" sz="2800" b="1" dirty="0" smtClean="0">
              <a:solidFill>
                <a:schemeClr val="bg1"/>
              </a:solidFill>
            </a:endParaRP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200" b="1" dirty="0" smtClean="0">
                <a:solidFill>
                  <a:schemeClr val="bg1"/>
                </a:solidFill>
              </a:rPr>
              <a:t>Сниженная </a:t>
            </a:r>
            <a:r>
              <a:rPr lang="ru-RU" sz="3200" b="1" dirty="0">
                <a:solidFill>
                  <a:schemeClr val="bg1"/>
                </a:solidFill>
              </a:rPr>
              <a:t>налоговая ставка на УСН (Доходы</a:t>
            </a:r>
            <a:r>
              <a:rPr lang="ru-RU" sz="3200" b="1" dirty="0" smtClean="0">
                <a:solidFill>
                  <a:schemeClr val="bg1"/>
                </a:solidFill>
              </a:rPr>
              <a:t>) </a:t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до </a:t>
            </a:r>
            <a:r>
              <a:rPr lang="ru-RU" sz="3200" b="1" dirty="0">
                <a:solidFill>
                  <a:schemeClr val="bg1"/>
                </a:solidFill>
              </a:rPr>
              <a:t>1</a:t>
            </a:r>
            <a:r>
              <a:rPr lang="ru-RU" sz="3200" b="1" dirty="0" smtClean="0">
                <a:solidFill>
                  <a:schemeClr val="bg1"/>
                </a:solidFill>
              </a:rPr>
              <a:t>%</a:t>
            </a: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bg1"/>
                </a:solidFill>
              </a:rPr>
              <a:t>Субсидии на возмещение затрат </a:t>
            </a:r>
            <a:r>
              <a:rPr lang="ru-RU" sz="3200" b="1" dirty="0" smtClean="0">
                <a:solidFill>
                  <a:schemeClr val="bg1"/>
                </a:solidFill>
              </a:rPr>
              <a:t/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до </a:t>
            </a:r>
            <a:r>
              <a:rPr lang="ru-RU" sz="3200" b="1" dirty="0">
                <a:solidFill>
                  <a:schemeClr val="bg1"/>
                </a:solidFill>
              </a:rPr>
              <a:t>1 000 000 рублей</a:t>
            </a: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endParaRPr lang="ru-RU" sz="3200" b="1" dirty="0" smtClean="0">
              <a:solidFill>
                <a:schemeClr val="bg1"/>
              </a:solidFill>
            </a:endParaRP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200" b="1" dirty="0" smtClean="0">
                <a:solidFill>
                  <a:schemeClr val="bg1"/>
                </a:solidFill>
              </a:rPr>
              <a:t>Гранты </a:t>
            </a:r>
            <a:r>
              <a:rPr lang="ru-RU" sz="3200" b="1" dirty="0">
                <a:solidFill>
                  <a:schemeClr val="bg1"/>
                </a:solidFill>
              </a:rPr>
              <a:t>на развитие нового направления </a:t>
            </a:r>
            <a:r>
              <a:rPr lang="ru-RU" sz="3200" b="1" dirty="0" smtClean="0">
                <a:solidFill>
                  <a:schemeClr val="bg1"/>
                </a:solidFill>
              </a:rPr>
              <a:t/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до </a:t>
            </a:r>
            <a:r>
              <a:rPr lang="ru-RU" sz="3200" b="1" dirty="0">
                <a:solidFill>
                  <a:schemeClr val="bg1"/>
                </a:solidFill>
              </a:rPr>
              <a:t>750 000 </a:t>
            </a:r>
            <a:r>
              <a:rPr lang="ru-RU" sz="3200" b="1" dirty="0" smtClean="0">
                <a:solidFill>
                  <a:schemeClr val="bg1"/>
                </a:solidFill>
              </a:rPr>
              <a:t>рублей</a:t>
            </a: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endParaRPr lang="ru-RU" sz="3200" b="1" dirty="0">
              <a:solidFill>
                <a:schemeClr val="bg1"/>
              </a:solidFill>
            </a:endParaRP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bg1"/>
                </a:solidFill>
              </a:rPr>
              <a:t>Социальная ипотека и микрозаймы </a:t>
            </a:r>
            <a:r>
              <a:rPr lang="ru-RU" sz="3200" b="1" dirty="0" smtClean="0">
                <a:solidFill>
                  <a:schemeClr val="bg1"/>
                </a:solidFill>
              </a:rPr>
              <a:t/>
            </a:r>
            <a:br>
              <a:rPr lang="ru-RU" sz="32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от </a:t>
            </a:r>
            <a:r>
              <a:rPr lang="ru-RU" sz="3200" b="1" dirty="0">
                <a:solidFill>
                  <a:schemeClr val="bg1"/>
                </a:solidFill>
              </a:rPr>
              <a:t>5</a:t>
            </a:r>
            <a:r>
              <a:rPr lang="ru-RU" sz="3200" b="1" dirty="0" smtClean="0">
                <a:solidFill>
                  <a:schemeClr val="bg1"/>
                </a:solidFill>
              </a:rPr>
              <a:t>%</a:t>
            </a: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endParaRPr lang="ru-RU" sz="3200" b="1" dirty="0">
              <a:solidFill>
                <a:schemeClr val="bg1"/>
              </a:solidFill>
            </a:endParaRPr>
          </a:p>
          <a:p>
            <a:pPr marL="457200" indent="-457200">
              <a:spcBef>
                <a:spcPct val="0"/>
              </a:spcBef>
              <a:buClr>
                <a:srgbClr val="FFC000"/>
              </a:buClr>
              <a:buFont typeface="Wingdings" panose="05000000000000000000" pitchFamily="2" charset="2"/>
              <a:buChar char="v"/>
            </a:pPr>
            <a:r>
              <a:rPr lang="ru-RU" sz="3200" b="1" dirty="0">
                <a:solidFill>
                  <a:schemeClr val="bg1"/>
                </a:solidFill>
              </a:rPr>
              <a:t>Консультационные услуги и образовательные мероприятия</a:t>
            </a:r>
          </a:p>
          <a:p>
            <a:pPr>
              <a:spcBef>
                <a:spcPct val="0"/>
              </a:spcBef>
            </a:pPr>
            <a:endParaRPr lang="en-US" sz="3200" b="1" dirty="0">
              <a:solidFill>
                <a:schemeClr val="bg1"/>
              </a:solidFill>
            </a:endParaRPr>
          </a:p>
          <a:p>
            <a:pPr>
              <a:spcBef>
                <a:spcPct val="0"/>
              </a:spcBef>
            </a:pPr>
            <a:endParaRPr lang="ru-RU" sz="3200" b="1" dirty="0" smtClean="0">
              <a:solidFill>
                <a:schemeClr val="bg1"/>
              </a:solidFill>
            </a:endParaRPr>
          </a:p>
          <a:p>
            <a:pPr>
              <a:lnSpc>
                <a:spcPts val="2796"/>
              </a:lnSpc>
              <a:spcBef>
                <a:spcPct val="0"/>
              </a:spcBef>
            </a:pPr>
            <a:endParaRPr lang="ru-RU" sz="2800" b="1" dirty="0" smtClean="0">
              <a:solidFill>
                <a:schemeClr val="bg1"/>
              </a:solidFill>
            </a:endParaRPr>
          </a:p>
          <a:p>
            <a:pPr>
              <a:lnSpc>
                <a:spcPts val="2796"/>
              </a:lnSpc>
              <a:spcBef>
                <a:spcPct val="0"/>
              </a:spcBef>
            </a:pPr>
            <a:endParaRPr lang="en-US" sz="1997" b="1" dirty="0">
              <a:solidFill>
                <a:schemeClr val="bg1"/>
              </a:solidFill>
              <a:latin typeface="Ubuntu"/>
            </a:endParaRPr>
          </a:p>
        </p:txBody>
      </p:sp>
      <p:sp>
        <p:nvSpPr>
          <p:cNvPr id="91" name="Freeform 14">
            <a:extLst>
              <a:ext uri="{FF2B5EF4-FFF2-40B4-BE49-F238E27FC236}">
                <a16:creationId xmlns:lc="http://schemas.openxmlformats.org/drawingml/2006/lockedCanvas" xmlns:a16="http://schemas.microsoft.com/office/drawing/2014/main" xmlns="" id="{0B97DF65-4017-4A17-9A55-7EC157E52F42}"/>
              </a:ext>
            </a:extLst>
          </p:cNvPr>
          <p:cNvSpPr/>
          <p:nvPr/>
        </p:nvSpPr>
        <p:spPr>
          <a:xfrm>
            <a:off x="7567084" y="2568458"/>
            <a:ext cx="706659" cy="656550"/>
          </a:xfrm>
          <a:custGeom>
            <a:avLst/>
            <a:gdLst/>
            <a:ahLst/>
            <a:cxnLst/>
            <a:rect l="l" t="t" r="r" b="b"/>
            <a:pathLst>
              <a:path w="706659" h="656550">
                <a:moveTo>
                  <a:pt x="0" y="0"/>
                </a:moveTo>
                <a:lnTo>
                  <a:pt x="706659" y="0"/>
                </a:lnTo>
                <a:lnTo>
                  <a:pt x="706659" y="656550"/>
                </a:lnTo>
                <a:lnTo>
                  <a:pt x="0" y="65655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</p:spPr>
        <p:txBody>
          <a:bodyPr/>
          <a:lstStyle/>
          <a:p>
            <a:endParaRPr lang="ru-RU">
              <a:solidFill>
                <a:schemeClr val="bg1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7329" y="236366"/>
            <a:ext cx="1329204" cy="1485899"/>
          </a:xfrm>
          <a:prstGeom prst="rect">
            <a:avLst/>
          </a:prstGeom>
        </p:spPr>
      </p:pic>
      <p:grpSp>
        <p:nvGrpSpPr>
          <p:cNvPr id="34" name="Google Shape;327;p4"/>
          <p:cNvGrpSpPr/>
          <p:nvPr/>
        </p:nvGrpSpPr>
        <p:grpSpPr>
          <a:xfrm>
            <a:off x="0" y="41999"/>
            <a:ext cx="1453246" cy="10245002"/>
            <a:chOff x="-1" y="-1"/>
            <a:chExt cx="2629391" cy="13716002"/>
          </a:xfrm>
        </p:grpSpPr>
        <p:sp>
          <p:nvSpPr>
            <p:cNvPr id="60" name="Google Shape;329;p4"/>
            <p:cNvSpPr/>
            <p:nvPr/>
          </p:nvSpPr>
          <p:spPr>
            <a:xfrm>
              <a:off x="594574" y="0"/>
              <a:ext cx="251093" cy="13716001"/>
            </a:xfrm>
            <a:custGeom>
              <a:avLst/>
              <a:gdLst/>
              <a:ahLst/>
              <a:cxnLst/>
              <a:rect l="l" t="t" r="r" b="b"/>
              <a:pathLst>
                <a:path w="49599" h="2709333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17254"/>
              </a:srgbClr>
            </a:solidFill>
            <a:ln>
              <a:noFill/>
            </a:ln>
          </p:spPr>
        </p:sp>
        <p:sp>
          <p:nvSpPr>
            <p:cNvPr id="55" name="Google Shape;332;p4"/>
            <p:cNvSpPr/>
            <p:nvPr/>
          </p:nvSpPr>
          <p:spPr>
            <a:xfrm>
              <a:off x="-1" y="-1"/>
              <a:ext cx="251093" cy="13716001"/>
            </a:xfrm>
            <a:custGeom>
              <a:avLst/>
              <a:gdLst/>
              <a:ahLst/>
              <a:cxnLst/>
              <a:rect l="l" t="t" r="r" b="b"/>
              <a:pathLst>
                <a:path w="49599" h="2709333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23921"/>
              </a:srgbClr>
            </a:solidFill>
            <a:ln>
              <a:noFill/>
            </a:ln>
          </p:spPr>
        </p:sp>
        <p:sp>
          <p:nvSpPr>
            <p:cNvPr id="53" name="Google Shape;335;p4"/>
            <p:cNvSpPr/>
            <p:nvPr/>
          </p:nvSpPr>
          <p:spPr>
            <a:xfrm>
              <a:off x="1189149" y="0"/>
              <a:ext cx="251093" cy="13716000"/>
            </a:xfrm>
            <a:custGeom>
              <a:avLst/>
              <a:gdLst/>
              <a:ahLst/>
              <a:cxnLst/>
              <a:rect l="l" t="t" r="r" b="b"/>
              <a:pathLst>
                <a:path w="49599" h="2709333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10588"/>
              </a:srgbClr>
            </a:solidFill>
            <a:ln>
              <a:noFill/>
            </a:ln>
          </p:spPr>
        </p:sp>
        <p:sp>
          <p:nvSpPr>
            <p:cNvPr id="51" name="Google Shape;338;p4"/>
            <p:cNvSpPr/>
            <p:nvPr/>
          </p:nvSpPr>
          <p:spPr>
            <a:xfrm>
              <a:off x="1783723" y="0"/>
              <a:ext cx="251093" cy="13716000"/>
            </a:xfrm>
            <a:custGeom>
              <a:avLst/>
              <a:gdLst/>
              <a:ahLst/>
              <a:cxnLst/>
              <a:rect l="l" t="t" r="r" b="b"/>
              <a:pathLst>
                <a:path w="49599" h="2709333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9" name="Google Shape;341;p4"/>
            <p:cNvSpPr/>
            <p:nvPr/>
          </p:nvSpPr>
          <p:spPr>
            <a:xfrm>
              <a:off x="2378297" y="0"/>
              <a:ext cx="251093" cy="13716001"/>
            </a:xfrm>
            <a:custGeom>
              <a:avLst/>
              <a:gdLst/>
              <a:ahLst/>
              <a:cxnLst/>
              <a:rect l="l" t="t" r="r" b="b"/>
              <a:pathLst>
                <a:path w="49599" h="2709333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4705"/>
              </a:srgbClr>
            </a:solidFill>
            <a:ln>
              <a:noFill/>
            </a:ln>
          </p:spPr>
        </p:sp>
      </p:grpSp>
      <p:grpSp>
        <p:nvGrpSpPr>
          <p:cNvPr id="37" name="Google Shape;228;p2"/>
          <p:cNvGrpSpPr/>
          <p:nvPr/>
        </p:nvGrpSpPr>
        <p:grpSpPr>
          <a:xfrm>
            <a:off x="2416623" y="501829"/>
            <a:ext cx="567750" cy="81000"/>
            <a:chOff x="4805675" y="892401"/>
            <a:chExt cx="567750" cy="81000"/>
          </a:xfrm>
        </p:grpSpPr>
        <p:sp>
          <p:nvSpPr>
            <p:cNvPr id="41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2" name="Скругленный прямоугольник 1"/>
          <p:cNvSpPr/>
          <p:nvPr/>
        </p:nvSpPr>
        <p:spPr>
          <a:xfrm>
            <a:off x="1783724" y="2419350"/>
            <a:ext cx="14213472" cy="6819900"/>
          </a:xfrm>
          <a:prstGeom prst="roundRect">
            <a:avLst/>
          </a:prstGeom>
          <a:noFill/>
          <a:ln w="44450">
            <a:gradFill>
              <a:gsLst>
                <a:gs pos="0">
                  <a:srgbClr val="D09E00"/>
                </a:gs>
                <a:gs pos="10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307318" y="9513095"/>
            <a:ext cx="1680126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spc="-1" dirty="0">
                <a:solidFill>
                  <a:schemeClr val="bg1"/>
                </a:solidFill>
                <a:cs typeface="Arial" panose="020B0604020202020204" pitchFamily="34" charset="0"/>
              </a:rPr>
              <a:t>Подать заявление на получение или продление социального статуса </a:t>
            </a:r>
            <a:r>
              <a:rPr lang="ru-RU" sz="24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на платформе – </a:t>
            </a:r>
            <a:r>
              <a:rPr lang="en-US" sz="2400" b="1" spc="-1" dirty="0">
                <a:solidFill>
                  <a:srgbClr val="FFC000"/>
                </a:solidFill>
                <a:cs typeface="Arial" panose="020B0604020202020204" pitchFamily="34" charset="0"/>
              </a:rPr>
              <a:t>https://ssmsp.lenreg.ru</a:t>
            </a:r>
            <a:endParaRPr lang="ru-RU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62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6531" y="278603"/>
            <a:ext cx="1329204" cy="1485899"/>
          </a:xfrm>
          <a:prstGeom prst="rect">
            <a:avLst/>
          </a:prstGeom>
        </p:spPr>
      </p:pic>
      <p:sp>
        <p:nvSpPr>
          <p:cNvPr id="31" name="TextBox 2"/>
          <p:cNvSpPr txBox="1"/>
          <p:nvPr/>
        </p:nvSpPr>
        <p:spPr>
          <a:xfrm>
            <a:off x="2853559" y="588953"/>
            <a:ext cx="9754185" cy="78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 </a:t>
            </a:r>
            <a:endParaRPr lang="en-US" sz="5000" b="1" dirty="0">
              <a:solidFill>
                <a:schemeClr val="bg1"/>
              </a:solidFill>
              <a:latin typeface="+mj-lt"/>
              <a:ea typeface="HK Grotesk Bold"/>
              <a:cs typeface="HK Grotesk Bold"/>
              <a:sym typeface="HK Grotesk Bold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4403134"/>
              </p:ext>
            </p:extLst>
          </p:nvPr>
        </p:nvGraphicFramePr>
        <p:xfrm>
          <a:off x="371874" y="2231696"/>
          <a:ext cx="17364834" cy="26232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80920"/>
                <a:gridCol w="4957010"/>
                <a:gridCol w="4152585"/>
                <a:gridCol w="4174319"/>
              </a:tblGrid>
              <a:tr h="1254234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ЦЕНТР ИННОВАЦИЙ </a:t>
                      </a:r>
                    </a:p>
                    <a:p>
                      <a:pPr algn="ctr"/>
                      <a:r>
                        <a:rPr lang="ru-RU" sz="2000" dirty="0" smtClean="0"/>
                        <a:t>СОЦИАЛЬНОЙ СФЕРЫ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ЦЕНТР </a:t>
                      </a:r>
                    </a:p>
                    <a:p>
                      <a:pPr algn="ctr"/>
                      <a:r>
                        <a:rPr lang="ru-RU" sz="2000" dirty="0" smtClean="0"/>
                        <a:t>ПОДДЕРЖКИ ПРЕДПРИНИМАТЕЛЬСТВА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РЕГИОНАЛЬНЫЙ ЦЕНТР ИНЖИНИРИНГА 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+mn-lt"/>
                          <a:ea typeface="HK Grotesk Bold"/>
                          <a:cs typeface="HK Grotesk Bold"/>
                          <a:sym typeface="HK Grotesk Bold"/>
                        </a:rPr>
                        <a:t>ОТДЕЛ</a:t>
                      </a:r>
                      <a:r>
                        <a:rPr lang="en-US" sz="2000" b="1" dirty="0" smtClean="0">
                          <a:solidFill>
                            <a:schemeClr val="bg1"/>
                          </a:solidFill>
                          <a:latin typeface="+mn-lt"/>
                          <a:ea typeface="HK Grotesk Bold"/>
                          <a:cs typeface="HK Grotesk Bold"/>
                          <a:sym typeface="HK Grotesk Bold"/>
                        </a:rPr>
                        <a:t> </a:t>
                      </a: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+mn-lt"/>
                          <a:ea typeface="HK Grotesk Bold"/>
                          <a:cs typeface="HK Grotesk Bold"/>
                          <a:sym typeface="HK Grotesk Bold"/>
                        </a:rPr>
                        <a:t>ПОДДЕРЖКИ КРЕАТИВНЫХ ИНДУСТРИЙ </a:t>
                      </a:r>
                      <a:br>
                        <a:rPr lang="ru-RU" sz="2000" b="1" dirty="0" smtClean="0">
                          <a:solidFill>
                            <a:schemeClr val="bg1"/>
                          </a:solidFill>
                          <a:latin typeface="+mn-lt"/>
                          <a:ea typeface="HK Grotesk Bold"/>
                          <a:cs typeface="HK Grotesk Bold"/>
                          <a:sym typeface="HK Grotesk Bold"/>
                        </a:rPr>
                      </a:br>
                      <a:r>
                        <a:rPr lang="ru-RU" sz="2000" b="1" dirty="0" smtClean="0">
                          <a:solidFill>
                            <a:schemeClr val="bg1"/>
                          </a:solidFill>
                          <a:latin typeface="+mn-lt"/>
                          <a:ea typeface="HK Grotesk Bold"/>
                          <a:cs typeface="HK Grotesk Bold"/>
                          <a:sym typeface="HK Grotesk Bold"/>
                        </a:rPr>
                        <a:t>И САМОЗАНЯТЫХ</a:t>
                      </a:r>
                      <a:endParaRPr lang="en-US" sz="2000" b="1" dirty="0" smtClean="0">
                        <a:solidFill>
                          <a:schemeClr val="bg1"/>
                        </a:solidFill>
                        <a:latin typeface="+mn-lt"/>
                        <a:ea typeface="HK Grotesk Bold"/>
                        <a:cs typeface="HK Grotesk Bold"/>
                        <a:sym typeface="HK Grotesk Bold"/>
                      </a:endParaRPr>
                    </a:p>
                    <a:p>
                      <a:endParaRPr lang="ru-RU" sz="2000" dirty="0"/>
                    </a:p>
                  </a:txBody>
                  <a:tcPr/>
                </a:tc>
              </a:tr>
              <a:tr h="131257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Оказывает поддержку социальному бизнесу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800" b="1" dirty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Оказывает консультационную поддержку, проводит обучающие мероприятия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sz="1800" b="1" dirty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Оказывает поддержку производственным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предприятиям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Оказывает поддержку 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в сфере креативных индустрий</a:t>
                      </a:r>
                      <a:endParaRPr lang="en-US" sz="1800" b="1" dirty="0" smtClean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5" name="Таблица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6569033"/>
              </p:ext>
            </p:extLst>
          </p:nvPr>
        </p:nvGraphicFramePr>
        <p:xfrm>
          <a:off x="374316" y="5165985"/>
          <a:ext cx="17359952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9771"/>
                <a:gridCol w="4955617"/>
                <a:gridCol w="4151418"/>
                <a:gridCol w="4173146"/>
              </a:tblGrid>
              <a:tr h="1193289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ЦЕНТР КРЕДИТНО-ИНВЕСТИЦИОННОЙ ПОДДЕРЖКИ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ФОНД РАЗВИТИЯ ПРОМЫШЛЕННОСТИ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РЕГИОНАЛЬНАЯ ГАРАНТИЙНАЯ ОРГАНИЗАЦИЯ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АНО «МКК ЛО»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</a:tr>
              <a:tr h="1082286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Консультирует по вопросам привлечения заемного финансирования</a:t>
                      </a:r>
                    </a:p>
                    <a:p>
                      <a:pPr algn="ctr"/>
                      <a:endParaRPr lang="ru-RU" sz="1800" b="1" dirty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</a:rPr>
                        <a:t>Предоставляет займы на внедрение передовых технологий</a:t>
                      </a:r>
                    </a:p>
                    <a:p>
                      <a:pPr algn="ctr"/>
                      <a:endParaRPr lang="ru-RU" sz="1800" b="1" dirty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Предоставляет обеспечение</a:t>
                      </a:r>
                    </a:p>
                    <a:p>
                      <a:pPr algn="ctr"/>
                      <a:r>
                        <a:rPr lang="ru-RU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по кредитам субъектов МСП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Предоставляет микрозаймы субъектам МСП</a:t>
                      </a:r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pSp>
        <p:nvGrpSpPr>
          <p:cNvPr id="36" name="Google Shape;1152;g1c14b79414f_0_1152"/>
          <p:cNvGrpSpPr/>
          <p:nvPr/>
        </p:nvGrpSpPr>
        <p:grpSpPr>
          <a:xfrm>
            <a:off x="0" y="1"/>
            <a:ext cx="18288000" cy="1774047"/>
            <a:chOff x="1" y="-1"/>
            <a:chExt cx="24575754" cy="5303443"/>
          </a:xfrm>
        </p:grpSpPr>
        <p:grpSp>
          <p:nvGrpSpPr>
            <p:cNvPr id="37" name="Google Shape;1153;g1c14b79414f_0_1152"/>
            <p:cNvGrpSpPr/>
            <p:nvPr/>
          </p:nvGrpSpPr>
          <p:grpSpPr>
            <a:xfrm rot="5400000">
              <a:off x="10230731" y="-9636156"/>
              <a:ext cx="4114294" cy="24575754"/>
              <a:chOff x="0" y="-47625"/>
              <a:chExt cx="812700" cy="4854470"/>
            </a:xfrm>
          </p:grpSpPr>
          <p:sp>
            <p:nvSpPr>
              <p:cNvPr id="48" name="Google Shape;1154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7250"/>
                </a:srgbClr>
              </a:solidFill>
              <a:ln>
                <a:noFill/>
              </a:ln>
            </p:spPr>
          </p:sp>
          <p:sp>
            <p:nvSpPr>
              <p:cNvPr id="49" name="Google Shape;1155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8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grpSp>
          <p:nvGrpSpPr>
            <p:cNvPr id="39" name="Google Shape;1159;g1c14b79414f_0_1152"/>
            <p:cNvGrpSpPr/>
            <p:nvPr/>
          </p:nvGrpSpPr>
          <p:grpSpPr>
            <a:xfrm rot="5400000">
              <a:off x="10230731" y="-9041582"/>
              <a:ext cx="4114294" cy="24575754"/>
              <a:chOff x="0" y="-47625"/>
              <a:chExt cx="812700" cy="4854470"/>
            </a:xfrm>
          </p:grpSpPr>
          <p:sp>
            <p:nvSpPr>
              <p:cNvPr id="46" name="Google Shape;1160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0590"/>
                </a:srgbClr>
              </a:solidFill>
              <a:ln>
                <a:noFill/>
              </a:ln>
            </p:spPr>
          </p:sp>
          <p:sp>
            <p:nvSpPr>
              <p:cNvPr id="47" name="Google Shape;1161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4" name="Google Shape;1169;g1c14b79414f_0_1152"/>
            <p:cNvSpPr/>
            <p:nvPr/>
          </p:nvSpPr>
          <p:spPr>
            <a:xfrm rot="5400000">
              <a:off x="12041781" y="-9068910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63" name="Freeform 7"/>
          <p:cNvSpPr/>
          <p:nvPr/>
        </p:nvSpPr>
        <p:spPr>
          <a:xfrm>
            <a:off x="858255" y="512884"/>
            <a:ext cx="1995304" cy="890247"/>
          </a:xfrm>
          <a:custGeom>
            <a:avLst/>
            <a:gdLst/>
            <a:ahLst/>
            <a:cxnLst/>
            <a:rect l="l" t="t" r="r" b="b"/>
            <a:pathLst>
              <a:path w="2256400" h="1017336">
                <a:moveTo>
                  <a:pt x="0" y="0"/>
                </a:moveTo>
                <a:lnTo>
                  <a:pt x="2256400" y="0"/>
                </a:lnTo>
                <a:lnTo>
                  <a:pt x="2256400" y="1017336"/>
                </a:lnTo>
                <a:lnTo>
                  <a:pt x="0" y="10173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>
              <a:solidFill>
                <a:srgbClr val="D09E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2607" y="8900710"/>
            <a:ext cx="173105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Санкт-Петербург, пр. Энергетиков, дом 3 А, бизнес-центр «Лада» (9 этаж), 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м. Ладожская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52805" y="425553"/>
            <a:ext cx="126029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«МОЙ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БИЗНЕС» - ЕДИНАЯ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ПЛОЩАДКА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МАЛОГО И СРЕДНЕГО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БИЗНЕСА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ЛЕНИНГРАДСКОЙ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62607" y="8008736"/>
            <a:ext cx="173105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 smtClean="0">
                <a:solidFill>
                  <a:srgbClr val="D09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813.</a:t>
            </a:r>
            <a:r>
              <a:rPr lang="en-US" sz="4800" b="1" dirty="0">
                <a:solidFill>
                  <a:srgbClr val="D09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4800" b="1" dirty="0" smtClean="0">
                <a:solidFill>
                  <a:srgbClr val="D09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ru-RU" sz="4800" b="1" dirty="0" smtClean="0">
                <a:solidFill>
                  <a:srgbClr val="D09E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chemeClr val="bg1"/>
                </a:solidFill>
                <a:latin typeface="Times New Roman"/>
                <a:ea typeface="Calibri"/>
              </a:rPr>
              <a:t>ЕДИНОЕ ОНЛАЙН-ОКНО</a:t>
            </a:r>
            <a:r>
              <a:rPr lang="en-US" sz="3600" b="1" dirty="0" smtClean="0">
                <a:solidFill>
                  <a:schemeClr val="bg1"/>
                </a:solidFill>
                <a:latin typeface="Times New Roman"/>
                <a:ea typeface="Calibri"/>
              </a:rPr>
              <a:t>  </a:t>
            </a:r>
            <a:r>
              <a:rPr lang="ru-RU" sz="3600" b="1" dirty="0" smtClean="0">
                <a:solidFill>
                  <a:schemeClr val="bg1"/>
                </a:solidFill>
                <a:latin typeface="Times New Roman"/>
                <a:ea typeface="Calibri"/>
              </a:rPr>
              <a:t>«</a:t>
            </a:r>
            <a:r>
              <a:rPr lang="ru-RU" sz="3600" b="1" dirty="0">
                <a:solidFill>
                  <a:schemeClr val="bg1"/>
                </a:solidFill>
                <a:latin typeface="Times New Roman"/>
                <a:ea typeface="Calibri"/>
              </a:rPr>
              <a:t>ЛИНИЯ ПОДДЕРЖКИ БИЗНЕСА»</a:t>
            </a:r>
            <a:endParaRPr lang="ru-RU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762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6531" y="278603"/>
            <a:ext cx="1329204" cy="1485899"/>
          </a:xfrm>
          <a:prstGeom prst="rect">
            <a:avLst/>
          </a:prstGeom>
        </p:spPr>
      </p:pic>
      <p:sp>
        <p:nvSpPr>
          <p:cNvPr id="31" name="TextBox 2"/>
          <p:cNvSpPr txBox="1"/>
          <p:nvPr/>
        </p:nvSpPr>
        <p:spPr>
          <a:xfrm>
            <a:off x="2853559" y="588953"/>
            <a:ext cx="9754185" cy="78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 </a:t>
            </a:r>
            <a:endParaRPr lang="en-US" sz="5000" b="1" dirty="0">
              <a:solidFill>
                <a:schemeClr val="bg1"/>
              </a:solidFill>
              <a:latin typeface="+mj-lt"/>
              <a:ea typeface="HK Grotesk Bold"/>
              <a:cs typeface="HK Grotesk Bold"/>
              <a:sym typeface="HK Grotesk Bold"/>
            </a:endParaRPr>
          </a:p>
        </p:txBody>
      </p:sp>
      <p:grpSp>
        <p:nvGrpSpPr>
          <p:cNvPr id="36" name="Google Shape;1152;g1c14b79414f_0_1152"/>
          <p:cNvGrpSpPr/>
          <p:nvPr/>
        </p:nvGrpSpPr>
        <p:grpSpPr>
          <a:xfrm>
            <a:off x="0" y="1"/>
            <a:ext cx="18288000" cy="1774047"/>
            <a:chOff x="1" y="-1"/>
            <a:chExt cx="24575754" cy="5303443"/>
          </a:xfrm>
        </p:grpSpPr>
        <p:grpSp>
          <p:nvGrpSpPr>
            <p:cNvPr id="37" name="Google Shape;1153;g1c14b79414f_0_1152"/>
            <p:cNvGrpSpPr/>
            <p:nvPr/>
          </p:nvGrpSpPr>
          <p:grpSpPr>
            <a:xfrm rot="5400000">
              <a:off x="10230731" y="-9636156"/>
              <a:ext cx="4114294" cy="24575754"/>
              <a:chOff x="0" y="-47625"/>
              <a:chExt cx="812700" cy="4854470"/>
            </a:xfrm>
          </p:grpSpPr>
          <p:sp>
            <p:nvSpPr>
              <p:cNvPr id="48" name="Google Shape;1154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7250"/>
                </a:srgbClr>
              </a:solidFill>
              <a:ln>
                <a:noFill/>
              </a:ln>
            </p:spPr>
          </p:sp>
          <p:sp>
            <p:nvSpPr>
              <p:cNvPr id="49" name="Google Shape;1155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8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grpSp>
          <p:nvGrpSpPr>
            <p:cNvPr id="39" name="Google Shape;1159;g1c14b79414f_0_1152"/>
            <p:cNvGrpSpPr/>
            <p:nvPr/>
          </p:nvGrpSpPr>
          <p:grpSpPr>
            <a:xfrm rot="5400000">
              <a:off x="10230731" y="-9041582"/>
              <a:ext cx="4114294" cy="24575754"/>
              <a:chOff x="0" y="-47625"/>
              <a:chExt cx="812700" cy="4854470"/>
            </a:xfrm>
          </p:grpSpPr>
          <p:sp>
            <p:nvSpPr>
              <p:cNvPr id="46" name="Google Shape;1160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0590"/>
                </a:srgbClr>
              </a:solidFill>
              <a:ln>
                <a:noFill/>
              </a:ln>
            </p:spPr>
          </p:sp>
          <p:sp>
            <p:nvSpPr>
              <p:cNvPr id="47" name="Google Shape;1161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4" name="Google Shape;1169;g1c14b79414f_0_1152"/>
            <p:cNvSpPr/>
            <p:nvPr/>
          </p:nvSpPr>
          <p:spPr>
            <a:xfrm rot="5400000">
              <a:off x="12041781" y="-9068910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63" name="Freeform 7"/>
          <p:cNvSpPr/>
          <p:nvPr/>
        </p:nvSpPr>
        <p:spPr>
          <a:xfrm>
            <a:off x="858255" y="512884"/>
            <a:ext cx="1995304" cy="890247"/>
          </a:xfrm>
          <a:custGeom>
            <a:avLst/>
            <a:gdLst/>
            <a:ahLst/>
            <a:cxnLst/>
            <a:rect l="l" t="t" r="r" b="b"/>
            <a:pathLst>
              <a:path w="2256400" h="1017336">
                <a:moveTo>
                  <a:pt x="0" y="0"/>
                </a:moveTo>
                <a:lnTo>
                  <a:pt x="2256400" y="0"/>
                </a:lnTo>
                <a:lnTo>
                  <a:pt x="2256400" y="1017336"/>
                </a:lnTo>
                <a:lnTo>
                  <a:pt x="0" y="10173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52805" y="425553"/>
            <a:ext cx="126029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«МОЙ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БИЗНЕС» - ЕДИНАЯ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ПЛОЩАДКА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МАЛОГО И СРЕДНЕГО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БИЗНЕСА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ЛЕНИНГРАДСКОЙ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6514" y="2158881"/>
            <a:ext cx="17855555" cy="7371503"/>
          </a:xfrm>
          <a:prstGeom prst="rect">
            <a:avLst/>
          </a:prstGeom>
        </p:spPr>
        <p:txBody>
          <a:bodyPr wrap="square" lIns="122173" tIns="61086" rIns="122173" bIns="61086">
            <a:spAutoFit/>
          </a:bodyPr>
          <a:lstStyle/>
          <a:p>
            <a:pPr marL="446837" indent="-446837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700" b="1" dirty="0">
                <a:solidFill>
                  <a:srgbClr val="D09E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Центр</a:t>
            </a:r>
            <a:r>
              <a:rPr lang="ru-RU" sz="3700" b="1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ru-RU" sz="3700" b="1" dirty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поддержки </a:t>
            </a:r>
            <a:r>
              <a:rPr lang="ru-RU" sz="37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предпринимательства</a:t>
            </a:r>
          </a:p>
          <a:p>
            <a:pPr>
              <a:buClr>
                <a:srgbClr val="FFC000"/>
              </a:buClr>
            </a:pP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консультационные услуги: финансовое планирование, налогообложение, юридические вопросы, маркетинг и продвижение в сетях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бесплатные образовательные программы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подбор персонала и содействие в кадровых вопросах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маркетинговые услуги: </a:t>
            </a:r>
            <a:r>
              <a:rPr lang="ru-RU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брендинг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продукции, изучение целевых рынков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размещение и продвижение продукции на </a:t>
            </a:r>
            <a:r>
              <a:rPr lang="ru-RU" sz="3200" b="1" dirty="0" err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маркетплейсах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Clr>
                <a:srgbClr val="FFC000"/>
              </a:buClr>
            </a:pPr>
            <a:endParaRPr lang="ru-RU" sz="33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6837" indent="-446837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700" b="1" dirty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Центр инноваций социальной </a:t>
            </a:r>
            <a:r>
              <a:rPr lang="ru-RU" sz="37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сферы</a:t>
            </a:r>
          </a:p>
          <a:p>
            <a:pPr>
              <a:buClr>
                <a:srgbClr val="FFC000"/>
              </a:buClr>
            </a:pP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получении статуса социального предпринимателя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по созданию бизнес-планов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обучение социальных предпринимателей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оценка социальной эффективности проекта</a:t>
            </a:r>
          </a:p>
          <a:p>
            <a:endParaRPr lang="ru-RU" b="1" dirty="0">
              <a:solidFill>
                <a:srgbClr val="56221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912600" y="1403238"/>
            <a:ext cx="13909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813.ru</a:t>
            </a:r>
            <a:endParaRPr lang="ru-RU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42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6531" y="278603"/>
            <a:ext cx="1329204" cy="1485899"/>
          </a:xfrm>
          <a:prstGeom prst="rect">
            <a:avLst/>
          </a:prstGeom>
        </p:spPr>
      </p:pic>
      <p:sp>
        <p:nvSpPr>
          <p:cNvPr id="31" name="TextBox 2"/>
          <p:cNvSpPr txBox="1"/>
          <p:nvPr/>
        </p:nvSpPr>
        <p:spPr>
          <a:xfrm>
            <a:off x="2853559" y="588953"/>
            <a:ext cx="9754185" cy="78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 </a:t>
            </a:r>
            <a:endParaRPr lang="en-US" sz="5000" b="1" dirty="0">
              <a:solidFill>
                <a:schemeClr val="bg1"/>
              </a:solidFill>
              <a:latin typeface="+mj-lt"/>
              <a:ea typeface="HK Grotesk Bold"/>
              <a:cs typeface="HK Grotesk Bold"/>
              <a:sym typeface="HK Grotesk Bold"/>
            </a:endParaRPr>
          </a:p>
        </p:txBody>
      </p:sp>
      <p:grpSp>
        <p:nvGrpSpPr>
          <p:cNvPr id="36" name="Google Shape;1152;g1c14b79414f_0_1152"/>
          <p:cNvGrpSpPr/>
          <p:nvPr/>
        </p:nvGrpSpPr>
        <p:grpSpPr>
          <a:xfrm>
            <a:off x="0" y="1"/>
            <a:ext cx="18288000" cy="1774047"/>
            <a:chOff x="1" y="-1"/>
            <a:chExt cx="24575754" cy="5303443"/>
          </a:xfrm>
        </p:grpSpPr>
        <p:grpSp>
          <p:nvGrpSpPr>
            <p:cNvPr id="37" name="Google Shape;1153;g1c14b79414f_0_1152"/>
            <p:cNvGrpSpPr/>
            <p:nvPr/>
          </p:nvGrpSpPr>
          <p:grpSpPr>
            <a:xfrm rot="5400000">
              <a:off x="10230731" y="-9636156"/>
              <a:ext cx="4114294" cy="24575754"/>
              <a:chOff x="0" y="-47625"/>
              <a:chExt cx="812700" cy="4854470"/>
            </a:xfrm>
          </p:grpSpPr>
          <p:sp>
            <p:nvSpPr>
              <p:cNvPr id="48" name="Google Shape;1154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7250"/>
                </a:srgbClr>
              </a:solidFill>
              <a:ln>
                <a:noFill/>
              </a:ln>
            </p:spPr>
          </p:sp>
          <p:sp>
            <p:nvSpPr>
              <p:cNvPr id="49" name="Google Shape;1155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8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grpSp>
          <p:nvGrpSpPr>
            <p:cNvPr id="39" name="Google Shape;1159;g1c14b79414f_0_1152"/>
            <p:cNvGrpSpPr/>
            <p:nvPr/>
          </p:nvGrpSpPr>
          <p:grpSpPr>
            <a:xfrm rot="5400000">
              <a:off x="10230731" y="-9041582"/>
              <a:ext cx="4114294" cy="24575754"/>
              <a:chOff x="0" y="-47625"/>
              <a:chExt cx="812700" cy="4854470"/>
            </a:xfrm>
          </p:grpSpPr>
          <p:sp>
            <p:nvSpPr>
              <p:cNvPr id="46" name="Google Shape;1160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0590"/>
                </a:srgbClr>
              </a:solidFill>
              <a:ln>
                <a:noFill/>
              </a:ln>
            </p:spPr>
          </p:sp>
          <p:sp>
            <p:nvSpPr>
              <p:cNvPr id="47" name="Google Shape;1161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40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4" name="Google Shape;1169;g1c14b79414f_0_1152"/>
            <p:cNvSpPr/>
            <p:nvPr/>
          </p:nvSpPr>
          <p:spPr>
            <a:xfrm rot="5400000">
              <a:off x="12041781" y="-9068910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63" name="Freeform 7"/>
          <p:cNvSpPr/>
          <p:nvPr/>
        </p:nvSpPr>
        <p:spPr>
          <a:xfrm>
            <a:off x="858255" y="512884"/>
            <a:ext cx="1995304" cy="890247"/>
          </a:xfrm>
          <a:custGeom>
            <a:avLst/>
            <a:gdLst/>
            <a:ahLst/>
            <a:cxnLst/>
            <a:rect l="l" t="t" r="r" b="b"/>
            <a:pathLst>
              <a:path w="2256400" h="1017336">
                <a:moveTo>
                  <a:pt x="0" y="0"/>
                </a:moveTo>
                <a:lnTo>
                  <a:pt x="2256400" y="0"/>
                </a:lnTo>
                <a:lnTo>
                  <a:pt x="2256400" y="1017336"/>
                </a:lnTo>
                <a:lnTo>
                  <a:pt x="0" y="10173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752805" y="425553"/>
            <a:ext cx="126029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«МОЙ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БИЗНЕС» - ЕДИНАЯ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ПЛОЩАДКА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МАЛОГО И СРЕДНЕГО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БИЗНЕСА</a:t>
            </a:r>
          </a:p>
          <a:p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ЛЕНИНГРАДСКОЙ </a:t>
            </a: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endParaRPr lang="ru-RU" sz="3200" dirty="0">
              <a:solidFill>
                <a:schemeClr val="bg1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26514" y="2158881"/>
            <a:ext cx="17855555" cy="8125556"/>
          </a:xfrm>
          <a:prstGeom prst="rect">
            <a:avLst/>
          </a:prstGeom>
        </p:spPr>
        <p:txBody>
          <a:bodyPr wrap="square" lIns="122173" tIns="61086" rIns="122173" bIns="61086">
            <a:spAutoFit/>
          </a:bodyPr>
          <a:lstStyle/>
          <a:p>
            <a:pPr marL="446837" indent="-446837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700" b="1" dirty="0">
                <a:solidFill>
                  <a:srgbClr val="D09E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Региональный центр </a:t>
            </a:r>
            <a:r>
              <a:rPr lang="ru-RU" sz="3700" b="1" dirty="0" smtClean="0">
                <a:solidFill>
                  <a:srgbClr val="D09E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инжиниринга</a:t>
            </a:r>
          </a:p>
          <a:p>
            <a:pPr>
              <a:buClr>
                <a:srgbClr val="FFC000"/>
              </a:buClr>
            </a:pP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программ модернизации предприятия и документации для привлечения финансирования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регистрации прав интеллектуальной собственности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проведении сертификации и декларировании продукции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разработка технических решений для производственных предприятий</a:t>
            </a:r>
          </a:p>
          <a:p>
            <a:pPr>
              <a:buClr>
                <a:srgbClr val="FFC000"/>
              </a:buClr>
            </a:pP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6837" indent="-446837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700" b="1" dirty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Центр кредитно-инвестиционной </a:t>
            </a:r>
            <a:r>
              <a:rPr lang="ru-RU" sz="37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поддержки</a:t>
            </a:r>
          </a:p>
          <a:p>
            <a:pPr>
              <a:buClr>
                <a:srgbClr val="FFC000"/>
              </a:buClr>
            </a:pP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предоставление поручительств по кредиту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льготные займы на оборудование</a:t>
            </a: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реализация возможности получить заемное финансирование в </a:t>
            </a: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банке</a:t>
            </a:r>
          </a:p>
          <a:p>
            <a:pPr>
              <a:buClr>
                <a:srgbClr val="FFC000"/>
              </a:buClr>
            </a:pP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6837" indent="-446837"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3700" b="1" dirty="0" smtClean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Отдел поддержки креативных индустрий и </a:t>
            </a:r>
            <a:r>
              <a:rPr lang="ru-RU" sz="3700" b="1" dirty="0" err="1" smtClean="0">
                <a:solidFill>
                  <a:srgbClr val="FFC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самозанятых</a:t>
            </a:r>
            <a:endParaRPr lang="ru-RU" sz="3700" b="1" dirty="0">
              <a:solidFill>
                <a:srgbClr val="FFC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>
              <a:buClr>
                <a:srgbClr val="FFC000"/>
              </a:buClr>
            </a:pPr>
            <a:endParaRPr lang="ru-RU" sz="1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консультирование в сфере творческого предпринимательства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8149" indent="-458149">
              <a:buClr>
                <a:srgbClr val="FFC000"/>
              </a:buClr>
              <a:buFontTx/>
              <a:buChar char="-"/>
            </a:pPr>
            <a:r>
              <a:rPr lang="ru-RU" sz="3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региональные ярмарки для ИП и </a:t>
            </a:r>
            <a:r>
              <a:rPr lang="ru-RU" sz="32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самозанятых</a:t>
            </a:r>
            <a:endParaRPr lang="ru-RU" sz="32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8883800" y="1374438"/>
            <a:ext cx="13909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813.ru</a:t>
            </a:r>
            <a:endParaRPr lang="ru-RU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480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3320" y="278603"/>
            <a:ext cx="1329204" cy="1485899"/>
          </a:xfrm>
          <a:prstGeom prst="rect">
            <a:avLst/>
          </a:prstGeom>
        </p:spPr>
      </p:pic>
      <p:sp>
        <p:nvSpPr>
          <p:cNvPr id="31" name="TextBox 2"/>
          <p:cNvSpPr txBox="1"/>
          <p:nvPr/>
        </p:nvSpPr>
        <p:spPr>
          <a:xfrm>
            <a:off x="2853559" y="588953"/>
            <a:ext cx="9754185" cy="78072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570"/>
              </a:lnSpc>
            </a:pPr>
            <a:r>
              <a:rPr lang="ru-RU" sz="5000" b="1" dirty="0" smtClean="0">
                <a:solidFill>
                  <a:schemeClr val="bg1"/>
                </a:solidFill>
                <a:latin typeface="+mj-lt"/>
                <a:ea typeface="HK Grotesk Bold"/>
                <a:cs typeface="HK Grotesk Bold"/>
                <a:sym typeface="HK Grotesk Bold"/>
              </a:rPr>
              <a:t> </a:t>
            </a:r>
            <a:endParaRPr lang="en-US" sz="5000" b="1" dirty="0">
              <a:solidFill>
                <a:schemeClr val="bg1"/>
              </a:solidFill>
              <a:latin typeface="+mj-lt"/>
              <a:ea typeface="HK Grotesk Bold"/>
              <a:cs typeface="HK Grotesk Bold"/>
              <a:sym typeface="HK Grotesk Bold"/>
            </a:endParaRPr>
          </a:p>
        </p:txBody>
      </p:sp>
      <p:grpSp>
        <p:nvGrpSpPr>
          <p:cNvPr id="36" name="Google Shape;1152;g1c14b79414f_0_1152"/>
          <p:cNvGrpSpPr/>
          <p:nvPr/>
        </p:nvGrpSpPr>
        <p:grpSpPr>
          <a:xfrm>
            <a:off x="0" y="-427"/>
            <a:ext cx="18288000" cy="1575157"/>
            <a:chOff x="1" y="-1"/>
            <a:chExt cx="24575754" cy="4708869"/>
          </a:xfrm>
        </p:grpSpPr>
        <p:grpSp>
          <p:nvGrpSpPr>
            <p:cNvPr id="37" name="Google Shape;1153;g1c14b79414f_0_1152"/>
            <p:cNvGrpSpPr/>
            <p:nvPr/>
          </p:nvGrpSpPr>
          <p:grpSpPr>
            <a:xfrm rot="5400000">
              <a:off x="10230731" y="-9636156"/>
              <a:ext cx="4114294" cy="24575754"/>
              <a:chOff x="0" y="-47625"/>
              <a:chExt cx="812700" cy="4854470"/>
            </a:xfrm>
          </p:grpSpPr>
          <p:sp>
            <p:nvSpPr>
              <p:cNvPr id="48" name="Google Shape;1154;g1c14b79414f_0_1152"/>
              <p:cNvSpPr/>
              <p:nvPr/>
            </p:nvSpPr>
            <p:spPr>
              <a:xfrm>
                <a:off x="0" y="0"/>
                <a:ext cx="49599" cy="4806845"/>
              </a:xfrm>
              <a:custGeom>
                <a:avLst/>
                <a:gdLst/>
                <a:ahLst/>
                <a:cxnLst/>
                <a:rect l="l" t="t" r="r" b="b"/>
                <a:pathLst>
                  <a:path w="49599" h="4806845" extrusionOk="0">
                    <a:moveTo>
                      <a:pt x="0" y="0"/>
                    </a:moveTo>
                    <a:lnTo>
                      <a:pt x="49599" y="0"/>
                    </a:lnTo>
                    <a:lnTo>
                      <a:pt x="49599" y="4806845"/>
                    </a:lnTo>
                    <a:lnTo>
                      <a:pt x="0" y="4806845"/>
                    </a:lnTo>
                    <a:close/>
                  </a:path>
                </a:pathLst>
              </a:custGeom>
              <a:solidFill>
                <a:srgbClr val="FFFFFF">
                  <a:alpha val="17250"/>
                </a:srgbClr>
              </a:solidFill>
              <a:ln>
                <a:noFill/>
              </a:ln>
            </p:spPr>
          </p:sp>
          <p:sp>
            <p:nvSpPr>
              <p:cNvPr id="49" name="Google Shape;1155;g1c14b79414f_0_1152"/>
              <p:cNvSpPr txBox="1"/>
              <p:nvPr/>
            </p:nvSpPr>
            <p:spPr>
              <a:xfrm>
                <a:off x="0" y="-47625"/>
                <a:ext cx="812700" cy="8604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50800" tIns="50800" rIns="50800" bIns="50800" anchor="ctr" anchorCtr="0">
                <a:noAutofit/>
              </a:bodyPr>
              <a:lstStyle/>
              <a:p>
                <a:pPr algn="ctr">
                  <a:lnSpc>
                    <a:spcPct val="186611"/>
                  </a:lnSpc>
                </a:pPr>
                <a:endParaRPr sz="1800"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38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46" name="Google Shape;1160;g1c14b79414f_0_1152"/>
            <p:cNvSpPr/>
            <p:nvPr/>
          </p:nvSpPr>
          <p:spPr>
            <a:xfrm rot="5400000">
              <a:off x="12041781" y="-10852631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0590"/>
              </a:srgbClr>
            </a:solidFill>
            <a:ln>
              <a:noFill/>
            </a:ln>
          </p:spPr>
        </p:sp>
        <p:sp>
          <p:nvSpPr>
            <p:cNvPr id="40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42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44" name="Google Shape;1169;g1c14b79414f_0_1152"/>
            <p:cNvSpPr/>
            <p:nvPr/>
          </p:nvSpPr>
          <p:spPr>
            <a:xfrm rot="5400000">
              <a:off x="12041781" y="-9068910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63" name="Freeform 7"/>
          <p:cNvSpPr/>
          <p:nvPr/>
        </p:nvSpPr>
        <p:spPr>
          <a:xfrm>
            <a:off x="574639" y="408398"/>
            <a:ext cx="1995304" cy="890247"/>
          </a:xfrm>
          <a:custGeom>
            <a:avLst/>
            <a:gdLst/>
            <a:ahLst/>
            <a:cxnLst/>
            <a:rect l="l" t="t" r="r" b="b"/>
            <a:pathLst>
              <a:path w="2256400" h="1017336">
                <a:moveTo>
                  <a:pt x="0" y="0"/>
                </a:moveTo>
                <a:lnTo>
                  <a:pt x="2256400" y="0"/>
                </a:lnTo>
                <a:lnTo>
                  <a:pt x="2256400" y="1017336"/>
                </a:lnTo>
                <a:lnTo>
                  <a:pt x="0" y="10173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40000" contrast="40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69943" y="399006"/>
            <a:ext cx="128865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ЦЕНТР «МОЙ </a:t>
            </a:r>
            <a:r>
              <a:rPr lang="ru-RU" sz="3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БИЗНЕС» - ЕДИНАЯ </a:t>
            </a:r>
            <a:r>
              <a:rPr lang="ru-RU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ПЛОЩАДКА </a:t>
            </a:r>
            <a:r>
              <a:rPr lang="ru-RU" sz="3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3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МАЛОГО И СРЕДНЕГО </a:t>
            </a:r>
            <a:r>
              <a:rPr lang="ru-RU" sz="3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БИЗНЕСА ЛЕНИНГРАДСКОЙ </a:t>
            </a:r>
            <a:r>
              <a:rPr lang="ru-RU" sz="3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endParaRPr lang="ru-RU" sz="3000" dirty="0">
              <a:solidFill>
                <a:schemeClr val="bg1"/>
              </a:solidFill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lc="http://schemas.openxmlformats.org/drawingml/2006/lockedCanvas" xmlns:a16="http://schemas.microsoft.com/office/drawing/2014/main" xmlns="" id="{AED8892C-0564-4E1E-A1F3-9C1FABD219B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4166" t="16667" r="12500" b="4074"/>
          <a:stretch/>
        </p:blipFill>
        <p:spPr>
          <a:xfrm>
            <a:off x="1572291" y="1877561"/>
            <a:ext cx="12135507" cy="7377837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637701" y="1486206"/>
            <a:ext cx="13849350" cy="8160548"/>
          </a:xfrm>
          <a:prstGeom prst="roundRect">
            <a:avLst/>
          </a:prstGeom>
          <a:noFill/>
          <a:ln w="63500">
            <a:gradFill>
              <a:gsLst>
                <a:gs pos="0">
                  <a:srgbClr val="D09E00"/>
                </a:gs>
                <a:gs pos="93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http://qrcoder.ru/code/?https%3A%2F%2F813.ru%2Fpodderzhka%2Fmestnye-brendy-leningradskoy-oblasti%2Fkatalog-brendov%2Fform%2F&amp;4&amp;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2054" y="7004323"/>
            <a:ext cx="2251075" cy="2251075"/>
          </a:xfrm>
          <a:prstGeom prst="rect">
            <a:avLst/>
          </a:prstGeom>
          <a:noFill/>
          <a:ln w="50800">
            <a:solidFill>
              <a:srgbClr val="FFC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14706600" y="5323248"/>
            <a:ext cx="3401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Подать заявку </a:t>
            </a:r>
            <a:br>
              <a:rPr lang="ru-RU" sz="32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ru-RU" sz="32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на внесение </a:t>
            </a:r>
            <a:br>
              <a:rPr lang="ru-RU" sz="32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ru-RU" sz="3200" b="1" spc="-1" dirty="0" smtClean="0">
                <a:solidFill>
                  <a:schemeClr val="bg1"/>
                </a:solidFill>
                <a:cs typeface="Arial" panose="020B0604020202020204" pitchFamily="34" charset="0"/>
              </a:rPr>
              <a:t>в каталог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88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17200062" y="27472"/>
            <a:ext cx="1087938" cy="1020698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dirty="0"/>
            </a:p>
          </p:txBody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sp>
        <p:nvSpPr>
          <p:cNvPr id="917" name="Google Shape;917;g1c14b79414f_0_364"/>
          <p:cNvSpPr txBox="1"/>
          <p:nvPr/>
        </p:nvSpPr>
        <p:spPr>
          <a:xfrm>
            <a:off x="1866360" y="428435"/>
            <a:ext cx="15212958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r>
              <a:rPr lang="ru-RU" sz="5000" b="1" dirty="0" smtClean="0">
                <a:solidFill>
                  <a:srgbClr val="FFFFFF"/>
                </a:solidFill>
              </a:rPr>
              <a:t>Деловые мероприятия в 2025 году</a:t>
            </a:r>
            <a:endParaRPr sz="5000" b="1" dirty="0">
              <a:solidFill>
                <a:srgbClr val="FFFFFF"/>
              </a:solidFill>
            </a:endParaRPr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7535" y="209551"/>
            <a:ext cx="1329204" cy="148589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210191" y="1506256"/>
            <a:ext cx="16479427" cy="98334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Май 		   </a:t>
            </a:r>
            <a:r>
              <a:rPr lang="en-US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       </a:t>
            </a: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Кубок Губернатора «Лучший шеф-повар»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Июль		   Слет социальных предприятий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Август 	          Военно-патриотический форум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600" b="1" spc="-1" dirty="0">
                <a:solidFill>
                  <a:srgbClr val="FFFFFF"/>
                </a:solidFill>
                <a:cs typeface="Arial" panose="020B0604020202020204" pitchFamily="34" charset="0"/>
              </a:rPr>
              <a:t>Сентябрь 	   Форум «Энергия возможностей</a:t>
            </a: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»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Октябрь         </a:t>
            </a:r>
            <a:r>
              <a:rPr lang="en-US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   </a:t>
            </a: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Форум потребительского рынка</a:t>
            </a:r>
            <a:endParaRPr lang="ru-RU" sz="3600" b="1" spc="-1" dirty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Ноябрь		   Форум «Мой бизнес» – территория креативных   			                 </a:t>
            </a:r>
            <a:r>
              <a:rPr lang="en-US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 </a:t>
            </a: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индустрий</a:t>
            </a:r>
          </a:p>
          <a:p>
            <a:pPr marL="571500" lvl="4" indent="-57150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§"/>
            </a:pP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Декабрь 	   </a:t>
            </a:r>
            <a:r>
              <a:rPr lang="en-US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       </a:t>
            </a:r>
            <a:r>
              <a:rPr lang="ru-RU" sz="36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Форум «Мой бизнес», </a:t>
            </a:r>
            <a:r>
              <a:rPr lang="ru-RU" sz="3600" b="1" dirty="0" smtClean="0">
                <a:solidFill>
                  <a:srgbClr val="FFFFFF"/>
                </a:solidFill>
              </a:rPr>
              <a:t>посвященный</a:t>
            </a:r>
            <a:r>
              <a:rPr lang="en-US" sz="3600" b="1" dirty="0" smtClean="0">
                <a:solidFill>
                  <a:srgbClr val="FFFFFF"/>
                </a:solidFill>
              </a:rPr>
              <a:t> </a:t>
            </a:r>
            <a:br>
              <a:rPr lang="en-US" sz="3600" b="1" dirty="0" smtClean="0">
                <a:solidFill>
                  <a:srgbClr val="FFFFFF"/>
                </a:solidFill>
              </a:rPr>
            </a:br>
            <a:r>
              <a:rPr lang="en-US" sz="3600" b="1" dirty="0" smtClean="0">
                <a:solidFill>
                  <a:srgbClr val="FFFFFF"/>
                </a:solidFill>
              </a:rPr>
              <a:t>                          </a:t>
            </a:r>
            <a:r>
              <a:rPr lang="ru-RU" sz="3600" b="1" dirty="0" smtClean="0">
                <a:solidFill>
                  <a:srgbClr val="FFFFFF"/>
                </a:solidFill>
              </a:rPr>
              <a:t>«Дню </a:t>
            </a:r>
            <a:r>
              <a:rPr lang="ru-RU" sz="3600" b="1" dirty="0">
                <a:solidFill>
                  <a:srgbClr val="FFFFFF"/>
                </a:solidFill>
              </a:rPr>
              <a:t>Предпринимателя Ленинградской области»</a:t>
            </a:r>
          </a:p>
          <a:p>
            <a:pPr lvl="4" algn="ctr">
              <a:lnSpc>
                <a:spcPct val="150000"/>
              </a:lnSpc>
              <a:buClr>
                <a:srgbClr val="FFFFFF"/>
              </a:buClr>
            </a:pPr>
            <a:endParaRPr lang="en-US" sz="1700" b="1" spc="-1" dirty="0" smtClean="0">
              <a:solidFill>
                <a:srgbClr val="FFFFFF"/>
              </a:solidFill>
              <a:cs typeface="Arial" panose="020B0604020202020204" pitchFamily="34" charset="0"/>
            </a:endParaRPr>
          </a:p>
          <a:p>
            <a:pPr lvl="4" algn="ctr">
              <a:lnSpc>
                <a:spcPct val="150000"/>
              </a:lnSpc>
              <a:buClr>
                <a:srgbClr val="FFFFFF"/>
              </a:buClr>
            </a:pPr>
            <a:r>
              <a:rPr lang="ru-RU" sz="2800" b="1" spc="-1" dirty="0" smtClean="0">
                <a:solidFill>
                  <a:srgbClr val="FFFFFF"/>
                </a:solidFill>
                <a:cs typeface="Arial" panose="020B0604020202020204" pitchFamily="34" charset="0"/>
              </a:rPr>
              <a:t>Информация о мероприятиях – </a:t>
            </a:r>
            <a:r>
              <a:rPr lang="ru-RU" sz="28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813</a:t>
            </a:r>
            <a:r>
              <a:rPr lang="en-US" sz="2800" b="1" spc="-1" dirty="0" smtClean="0">
                <a:solidFill>
                  <a:srgbClr val="FFC000"/>
                </a:solidFill>
                <a:cs typeface="Arial" panose="020B0604020202020204" pitchFamily="34" charset="0"/>
              </a:rPr>
              <a:t>.</a:t>
            </a:r>
            <a:r>
              <a:rPr lang="en-US" sz="2800" b="1" spc="-1" dirty="0" err="1" smtClean="0">
                <a:solidFill>
                  <a:srgbClr val="FFC000"/>
                </a:solidFill>
                <a:cs typeface="Arial" panose="020B0604020202020204" pitchFamily="34" charset="0"/>
              </a:rPr>
              <a:t>ru</a:t>
            </a:r>
            <a:endParaRPr lang="ru-RU" sz="2800" b="1" spc="-1" dirty="0">
              <a:solidFill>
                <a:srgbClr val="FFC000"/>
              </a:solidFill>
              <a:cs typeface="Arial" panose="020B0604020202020204" pitchFamily="34" charset="0"/>
            </a:endParaRPr>
          </a:p>
          <a:p>
            <a:endParaRPr lang="ru-RU" sz="3600" b="1" spc="-1" dirty="0" smtClean="0">
              <a:solidFill>
                <a:srgbClr val="FFFFFF"/>
              </a:solidFill>
              <a:cs typeface="Arial" panose="020B0604020202020204" pitchFamily="34" charset="0"/>
            </a:endParaRPr>
          </a:p>
          <a:p>
            <a:endParaRPr lang="ru-RU" sz="3600" dirty="0">
              <a:solidFill>
                <a:srgbClr val="FFFFFF"/>
              </a:solidFill>
            </a:endParaRPr>
          </a:p>
        </p:txBody>
      </p:sp>
      <p:grpSp>
        <p:nvGrpSpPr>
          <p:cNvPr id="16" name="Google Shape;900;g1c14b79414f_0_364"/>
          <p:cNvGrpSpPr/>
          <p:nvPr/>
        </p:nvGrpSpPr>
        <p:grpSpPr>
          <a:xfrm rot="5400000">
            <a:off x="8703431" y="461007"/>
            <a:ext cx="1087938" cy="18081199"/>
            <a:chOff x="-1097817" y="0"/>
            <a:chExt cx="2652895" cy="14103266"/>
          </a:xfrm>
        </p:grpSpPr>
        <p:sp>
          <p:nvSpPr>
            <p:cNvPr id="17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  <p:txBody>
            <a:bodyPr/>
            <a:lstStyle/>
            <a:p>
              <a:endParaRPr lang="ru-RU" sz="2000" dirty="0"/>
            </a:p>
          </p:txBody>
        </p:sp>
        <p:sp>
          <p:nvSpPr>
            <p:cNvPr id="18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19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20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21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</p:spTree>
    <p:extLst>
      <p:ext uri="{BB962C8B-B14F-4D97-AF65-F5344CB8AC3E}">
        <p14:creationId xmlns:p14="http://schemas.microsoft.com/office/powerpoint/2010/main" val="2913712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1670525" y="365706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393" y="209551"/>
            <a:ext cx="1329204" cy="1485899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670525" y="715649"/>
            <a:ext cx="184731" cy="118494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sz="3600" b="1" dirty="0">
              <a:solidFill>
                <a:srgbClr val="FFFFFF"/>
              </a:solidFill>
              <a:latin typeface="Arial" panose="020B0604020202020204" pitchFamily="34" charset="0"/>
              <a:ea typeface="Roboto Black"/>
              <a:cs typeface="Arial" panose="020B0604020202020204" pitchFamily="34" charset="0"/>
            </a:endParaRPr>
          </a:p>
          <a:p>
            <a:endParaRPr lang="ru-RU" sz="3500" b="1" spc="-50" dirty="0">
              <a:solidFill>
                <a:srgbClr val="FFFFFF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70525" y="600233"/>
            <a:ext cx="7213834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>
                <a:solidFill>
                  <a:schemeClr val="bg1"/>
                </a:solidFill>
                <a:latin typeface="+mn-lt"/>
              </a:rPr>
              <a:t>Цифровая платформа </a:t>
            </a:r>
            <a:r>
              <a:rPr lang="ru-RU" sz="4000" b="1" dirty="0" smtClean="0">
                <a:solidFill>
                  <a:schemeClr val="bg1"/>
                </a:solidFill>
                <a:latin typeface="+mn-lt"/>
              </a:rPr>
              <a:t>МСП</a:t>
            </a:r>
            <a:br>
              <a:rPr lang="ru-RU" sz="4000" b="1" dirty="0" smtClean="0">
                <a:solidFill>
                  <a:schemeClr val="bg1"/>
                </a:solidFill>
                <a:latin typeface="+mn-lt"/>
              </a:rPr>
            </a:br>
            <a:r>
              <a:rPr lang="ru-RU" sz="4800" b="1" dirty="0" smtClean="0">
                <a:solidFill>
                  <a:srgbClr val="D09E00"/>
                </a:solidFill>
                <a:latin typeface="+mn-lt"/>
              </a:rPr>
              <a:t>МСП.РФ</a:t>
            </a:r>
            <a:endParaRPr lang="ru-RU" sz="4800" b="1" dirty="0">
              <a:solidFill>
                <a:srgbClr val="D09E00"/>
              </a:solidFill>
              <a:latin typeface="+mn-lt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23682" y="2271210"/>
            <a:ext cx="9144000" cy="5330113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SzPct val="100000"/>
              <a:defRPr/>
            </a:pPr>
            <a:endParaRPr lang="ru-RU" sz="3200" b="1" dirty="0" smtClean="0">
              <a:solidFill>
                <a:srgbClr val="D09E00"/>
              </a:solidFill>
              <a:latin typeface="+mn-lt"/>
              <a:cs typeface="Arial" panose="020B0604020202020204" pitchFamily="34" charset="0"/>
            </a:endParaRPr>
          </a:p>
          <a:p>
            <a:pPr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SzPct val="100000"/>
              <a:defRPr/>
            </a:pPr>
            <a:r>
              <a:rPr lang="ru-RU" sz="3200" b="1" dirty="0" smtClean="0">
                <a:solidFill>
                  <a:srgbClr val="D09E00"/>
                </a:solidFill>
                <a:latin typeface="+mn-lt"/>
                <a:cs typeface="Arial" panose="020B0604020202020204" pitchFamily="34" charset="0"/>
              </a:rPr>
              <a:t>ЧТО</a:t>
            </a:r>
            <a:r>
              <a:rPr lang="ru-RU" sz="3200" spc="-1" dirty="0" smtClean="0">
                <a:solidFill>
                  <a:srgbClr val="D09E0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- государственная платформа поддержки </a:t>
            </a:r>
          </a:p>
          <a:p>
            <a:pPr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SzPct val="100000"/>
              <a:defRPr/>
            </a:pP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предпринимателей, самозанятых и тех, </a:t>
            </a:r>
            <a: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</a:br>
            <a: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кто </a:t>
            </a: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планирует начать свой бизнес</a:t>
            </a:r>
            <a:endParaRPr lang="en-US" sz="3200" spc="-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SzPct val="100000"/>
              <a:defRPr/>
            </a:pPr>
            <a:endParaRPr lang="en-US" sz="3200" spc="-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Clr>
                <a:srgbClr val="FFC000"/>
              </a:buClr>
              <a:buSzPct val="100000"/>
              <a:defRPr/>
            </a:pPr>
            <a:r>
              <a:rPr lang="ru-RU" sz="3200" b="1" dirty="0" smtClean="0">
                <a:solidFill>
                  <a:srgbClr val="D09E00"/>
                </a:solidFill>
                <a:latin typeface="+mn-lt"/>
                <a:cs typeface="Arial" panose="020B0604020202020204" pitchFamily="34" charset="0"/>
              </a:rPr>
              <a:t>ДЛЯ </a:t>
            </a:r>
            <a:r>
              <a:rPr lang="ru-RU" sz="3200" b="1" dirty="0">
                <a:solidFill>
                  <a:srgbClr val="D09E00"/>
                </a:solidFill>
                <a:latin typeface="+mn-lt"/>
                <a:cs typeface="Arial" panose="020B0604020202020204" pitchFamily="34" charset="0"/>
              </a:rPr>
              <a:t>ЧЕГО </a:t>
            </a:r>
            <a:r>
              <a:rPr lang="ru-RU" sz="32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- </a:t>
            </a: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универсальный доступ </a:t>
            </a:r>
            <a: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/>
            </a:r>
            <a:b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</a:br>
            <a: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и </a:t>
            </a: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персональный подбор:</a:t>
            </a:r>
          </a:p>
          <a:p>
            <a:pPr marL="342879" indent="-342879"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Clr>
                <a:srgbClr val="FFC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государственных услуг и мер </a:t>
            </a:r>
            <a: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поддержки;</a:t>
            </a:r>
            <a:endParaRPr lang="ru-RU" sz="3200" spc="-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marL="342879" indent="-342879"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Clr>
                <a:srgbClr val="FFC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онлайн-сервисов для </a:t>
            </a:r>
            <a:r>
              <a:rPr lang="ru-RU" sz="3200" spc="-1" dirty="0" smtClean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бизнеса;</a:t>
            </a:r>
            <a:endParaRPr lang="ru-RU" sz="3200" spc="-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marL="342879" indent="-342879"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Clr>
                <a:srgbClr val="FFC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ru-RU" sz="3200" spc="-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программ обучения и актуальной информации для бизнеса</a:t>
            </a:r>
          </a:p>
          <a:p>
            <a:pPr defTabSz="1222058"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SzPct val="100000"/>
              <a:defRPr/>
            </a:pPr>
            <a:endParaRPr lang="ru-RU" spc="-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649" y="3626784"/>
            <a:ext cx="8099977" cy="4867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Google Shape;1152;g1c14b79414f_0_1152"/>
          <p:cNvGrpSpPr/>
          <p:nvPr/>
        </p:nvGrpSpPr>
        <p:grpSpPr>
          <a:xfrm>
            <a:off x="152400" y="8979925"/>
            <a:ext cx="18001129" cy="1119129"/>
            <a:chOff x="1" y="-1"/>
            <a:chExt cx="24334653" cy="3223966"/>
          </a:xfrm>
        </p:grpSpPr>
        <p:sp>
          <p:nvSpPr>
            <p:cNvPr id="23" name="Google Shape;1154;g1c14b79414f_0_1152"/>
            <p:cNvSpPr/>
            <p:nvPr/>
          </p:nvSpPr>
          <p:spPr>
            <a:xfrm rot="5400000">
              <a:off x="12041780" y="-11447206"/>
              <a:ext cx="251093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24" name="Google Shape;1157;g1c14b79414f_0_1152"/>
            <p:cNvSpPr/>
            <p:nvPr/>
          </p:nvSpPr>
          <p:spPr>
            <a:xfrm rot="5400000">
              <a:off x="12041779" y="-12041779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25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26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27" name="Google Shape;1169;g1c14b79414f_0_1152"/>
            <p:cNvSpPr/>
            <p:nvPr/>
          </p:nvSpPr>
          <p:spPr>
            <a:xfrm rot="5400000">
              <a:off x="12041781" y="-9068909"/>
              <a:ext cx="251094" cy="24334653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2" name="Прямоугольник 1"/>
          <p:cNvSpPr/>
          <p:nvPr/>
        </p:nvSpPr>
        <p:spPr>
          <a:xfrm>
            <a:off x="9582150" y="3409950"/>
            <a:ext cx="8401049" cy="5219700"/>
          </a:xfrm>
          <a:prstGeom prst="rect">
            <a:avLst/>
          </a:prstGeom>
          <a:noFill/>
          <a:ln w="69850">
            <a:gradFill>
              <a:gsLst>
                <a:gs pos="93000">
                  <a:srgbClr val="D09E00"/>
                </a:gs>
                <a:gs pos="10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64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1670525" y="365706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393" y="209551"/>
            <a:ext cx="1329204" cy="1485899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1589525" y="723518"/>
            <a:ext cx="10871887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500" b="1" spc="-50" dirty="0">
                <a:solidFill>
                  <a:schemeClr val="bg1"/>
                </a:solidFill>
                <a:latin typeface="+mj-lt"/>
              </a:rPr>
              <a:t>Рабочая группа по вопросам снижения </a:t>
            </a:r>
            <a:endParaRPr lang="ru-RU" sz="3500" b="1" spc="-50" dirty="0" smtClean="0">
              <a:solidFill>
                <a:schemeClr val="bg1"/>
              </a:solidFill>
              <a:latin typeface="+mj-lt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500" b="1" spc="-50" dirty="0" smtClean="0">
                <a:solidFill>
                  <a:schemeClr val="bg1"/>
                </a:solidFill>
                <a:latin typeface="+mj-lt"/>
                <a:cs typeface="Arial" panose="020B0604020202020204" pitchFamily="34" charset="0"/>
              </a:rPr>
              <a:t>административного</a:t>
            </a:r>
            <a:r>
              <a:rPr lang="ru-RU" sz="3500" b="1" spc="-5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ru-RU" sz="3500" b="1" spc="-50" dirty="0">
                <a:solidFill>
                  <a:schemeClr val="bg1"/>
                </a:solidFill>
                <a:latin typeface="+mj-lt"/>
              </a:rPr>
              <a:t>давления на </a:t>
            </a:r>
            <a:r>
              <a:rPr lang="ru-RU" sz="3500" b="1" spc="-50" dirty="0" smtClean="0">
                <a:solidFill>
                  <a:schemeClr val="bg1"/>
                </a:solidFill>
                <a:latin typeface="+mj-lt"/>
              </a:rPr>
              <a:t>субъекты </a:t>
            </a:r>
            <a:r>
              <a:rPr lang="ru-RU" sz="3500" b="1" spc="-50" dirty="0">
                <a:solidFill>
                  <a:schemeClr val="bg1"/>
                </a:solidFill>
                <a:latin typeface="+mj-lt"/>
              </a:rPr>
              <a:t>МСП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123389" y="1893069"/>
            <a:ext cx="16909201" cy="76636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 smtClean="0">
                <a:solidFill>
                  <a:schemeClr val="bg1"/>
                </a:solidFill>
              </a:rPr>
              <a:t>Рабочая группа была создана в 2019 году с целью выработки мер по снижению давления </a:t>
            </a:r>
            <a:r>
              <a:rPr lang="en-US" sz="2800" b="1" u="sng" dirty="0" smtClean="0">
                <a:solidFill>
                  <a:schemeClr val="bg1"/>
                </a:solidFill>
              </a:rPr>
              <a:t/>
            </a:r>
            <a:br>
              <a:rPr lang="en-US" sz="2800" b="1" u="sng" dirty="0" smtClean="0">
                <a:solidFill>
                  <a:schemeClr val="bg1"/>
                </a:solidFill>
              </a:rPr>
            </a:br>
            <a:r>
              <a:rPr lang="ru-RU" sz="2800" b="1" u="sng" dirty="0" smtClean="0">
                <a:solidFill>
                  <a:schemeClr val="bg1"/>
                </a:solidFill>
              </a:rPr>
              <a:t>со стороны должностных лиц</a:t>
            </a:r>
            <a:r>
              <a:rPr lang="ru-RU" sz="2800" b="1" dirty="0" smtClean="0">
                <a:solidFill>
                  <a:schemeClr val="bg1"/>
                </a:solidFill>
              </a:rPr>
              <a:t>* </a:t>
            </a:r>
          </a:p>
          <a:p>
            <a:endParaRPr lang="ru-RU" sz="2400" b="1" dirty="0" smtClean="0">
              <a:solidFill>
                <a:schemeClr val="bg1"/>
              </a:solidFill>
            </a:endParaRPr>
          </a:p>
          <a:p>
            <a:pPr>
              <a:buClr>
                <a:srgbClr val="FFC000"/>
              </a:buClr>
            </a:pPr>
            <a:r>
              <a:rPr lang="ru-RU" sz="2700" b="1" dirty="0" smtClean="0">
                <a:solidFill>
                  <a:schemeClr val="bg1"/>
                </a:solidFill>
              </a:rPr>
              <a:t>В состав рабочей группы входят:</a:t>
            </a:r>
            <a:endParaRPr lang="ru-RU" sz="2700" b="1" dirty="0">
              <a:solidFill>
                <a:schemeClr val="bg1"/>
              </a:solidFill>
            </a:endParaRPr>
          </a:p>
          <a:p>
            <a:pPr marL="285750" indent="-28575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700" dirty="0" smtClean="0">
                <a:solidFill>
                  <a:schemeClr val="bg1"/>
                </a:solidFill>
              </a:rPr>
              <a:t>Уполномоченный </a:t>
            </a:r>
            <a:r>
              <a:rPr lang="ru-RU" sz="2700" dirty="0">
                <a:solidFill>
                  <a:schemeClr val="bg1"/>
                </a:solidFill>
              </a:rPr>
              <a:t>по защите прав предпринимателей </a:t>
            </a:r>
            <a:r>
              <a:rPr lang="ru-RU" sz="2700" dirty="0" smtClean="0">
                <a:solidFill>
                  <a:schemeClr val="bg1"/>
                </a:solidFill>
              </a:rPr>
              <a:t>в </a:t>
            </a:r>
            <a:r>
              <a:rPr lang="ru-RU" sz="2700" dirty="0">
                <a:solidFill>
                  <a:schemeClr val="bg1"/>
                </a:solidFill>
              </a:rPr>
              <a:t>Ленинградской области</a:t>
            </a:r>
          </a:p>
          <a:p>
            <a:pPr marL="285750" indent="-28575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700" dirty="0">
                <a:solidFill>
                  <a:schemeClr val="bg1"/>
                </a:solidFill>
              </a:rPr>
              <a:t>П</a:t>
            </a:r>
            <a:r>
              <a:rPr lang="ru-RU" sz="2700" dirty="0" smtClean="0">
                <a:solidFill>
                  <a:schemeClr val="bg1"/>
                </a:solidFill>
              </a:rPr>
              <a:t>редставители </a:t>
            </a:r>
            <a:r>
              <a:rPr lang="ru-RU" sz="2700" dirty="0">
                <a:solidFill>
                  <a:schemeClr val="bg1"/>
                </a:solidFill>
              </a:rPr>
              <a:t>ОИВ и ГУ Ленобласти</a:t>
            </a:r>
            <a:r>
              <a:rPr lang="ru-RU" sz="2700" dirty="0" smtClean="0">
                <a:solidFill>
                  <a:schemeClr val="bg1"/>
                </a:solidFill>
              </a:rPr>
              <a:t>: (</a:t>
            </a:r>
            <a:r>
              <a:rPr lang="ru-RU" sz="2700" dirty="0">
                <a:solidFill>
                  <a:schemeClr val="bg1"/>
                </a:solidFill>
              </a:rPr>
              <a:t>комитет МСБ; правовой комитет; </a:t>
            </a:r>
            <a:r>
              <a:rPr lang="ru-RU" sz="2700" dirty="0" smtClean="0">
                <a:solidFill>
                  <a:schemeClr val="bg1"/>
                </a:solidFill>
              </a:rPr>
              <a:t>управление профилактики </a:t>
            </a:r>
            <a:r>
              <a:rPr lang="ru-RU" sz="2700" dirty="0">
                <a:solidFill>
                  <a:schemeClr val="bg1"/>
                </a:solidFill>
              </a:rPr>
              <a:t>коррупции; экспертный институт)</a:t>
            </a:r>
          </a:p>
          <a:p>
            <a:pPr marL="285750" indent="-28575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700" dirty="0">
                <a:solidFill>
                  <a:schemeClr val="bg1"/>
                </a:solidFill>
              </a:rPr>
              <a:t>ГУ МВД России по г. </a:t>
            </a:r>
            <a:r>
              <a:rPr lang="ru-RU" sz="2700" dirty="0" smtClean="0">
                <a:solidFill>
                  <a:schemeClr val="bg1"/>
                </a:solidFill>
              </a:rPr>
              <a:t>Санкт-Петербургу и </a:t>
            </a:r>
            <a:r>
              <a:rPr lang="ru-RU" sz="2700" dirty="0">
                <a:solidFill>
                  <a:schemeClr val="bg1"/>
                </a:solidFill>
              </a:rPr>
              <a:t>Ленинградской области</a:t>
            </a:r>
          </a:p>
          <a:p>
            <a:pPr marL="285750" indent="-28575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700" dirty="0">
                <a:solidFill>
                  <a:schemeClr val="bg1"/>
                </a:solidFill>
              </a:rPr>
              <a:t>Деловые объединения </a:t>
            </a:r>
            <a:r>
              <a:rPr lang="ru-RU" sz="2700" dirty="0" smtClean="0">
                <a:solidFill>
                  <a:schemeClr val="bg1"/>
                </a:solidFill>
              </a:rPr>
              <a:t>предпринимателей (</a:t>
            </a:r>
            <a:r>
              <a:rPr lang="ru-RU" sz="2700" dirty="0">
                <a:solidFill>
                  <a:schemeClr val="bg1"/>
                </a:solidFill>
              </a:rPr>
              <a:t>ЛОТПП, РСПП, «Деловая Россия», Опора России»)</a:t>
            </a:r>
          </a:p>
          <a:p>
            <a:pPr marL="285750" indent="-285750">
              <a:lnSpc>
                <a:spcPct val="150000"/>
              </a:lnSpc>
              <a:buClr>
                <a:srgbClr val="FFC000"/>
              </a:buClr>
              <a:buFont typeface="Wingdings" panose="05000000000000000000" pitchFamily="2" charset="2"/>
              <a:buChar char="Ø"/>
            </a:pPr>
            <a:r>
              <a:rPr lang="ru-RU" sz="2700" b="1" dirty="0" smtClean="0">
                <a:solidFill>
                  <a:schemeClr val="bg1"/>
                </a:solidFill>
              </a:rPr>
              <a:t>С участием сотрудников прокуратуры Ленинградской области</a:t>
            </a:r>
          </a:p>
          <a:p>
            <a:pPr>
              <a:lnSpc>
                <a:spcPct val="150000"/>
              </a:lnSpc>
              <a:buClr>
                <a:srgbClr val="FFC000"/>
              </a:buClr>
            </a:pPr>
            <a:r>
              <a:rPr lang="ru-RU" sz="2700" b="1" dirty="0" smtClean="0">
                <a:solidFill>
                  <a:schemeClr val="bg1"/>
                </a:solidFill>
              </a:rPr>
              <a:t>Адрес электронной почты: </a:t>
            </a:r>
            <a:r>
              <a:rPr lang="en-US" sz="2700" b="1" dirty="0">
                <a:solidFill>
                  <a:srgbClr val="FFC000"/>
                </a:solidFill>
              </a:rPr>
              <a:t>msp@lenreg.ru</a:t>
            </a:r>
            <a:endParaRPr lang="ru-RU" sz="2400" b="1" dirty="0" smtClean="0">
              <a:solidFill>
                <a:srgbClr val="FFC000"/>
              </a:solidFill>
            </a:endParaRPr>
          </a:p>
          <a:p>
            <a:pPr algn="just"/>
            <a:r>
              <a:rPr lang="ru-RU" sz="1700" b="1" dirty="0" smtClean="0">
                <a:solidFill>
                  <a:schemeClr val="bg1"/>
                </a:solidFill>
              </a:rPr>
              <a:t>*В соответствии с п</a:t>
            </a:r>
            <a:r>
              <a:rPr lang="ru-RU" sz="1700" b="1" dirty="0">
                <a:solidFill>
                  <a:schemeClr val="bg1"/>
                </a:solidFill>
              </a:rPr>
              <a:t>. 7.3 </a:t>
            </a:r>
            <a:r>
              <a:rPr lang="ru-RU" sz="1700" b="1" dirty="0" smtClean="0">
                <a:solidFill>
                  <a:schemeClr val="bg1"/>
                </a:solidFill>
              </a:rPr>
              <a:t>Плана противодействия коррупции в ЛО на 2018-2020 годы (</a:t>
            </a:r>
            <a:r>
              <a:rPr lang="ru-RU" sz="1700" b="1" dirty="0">
                <a:solidFill>
                  <a:schemeClr val="bg1"/>
                </a:solidFill>
              </a:rPr>
              <a:t>утв. </a:t>
            </a:r>
            <a:r>
              <a:rPr lang="ru-RU" sz="1700" b="1" dirty="0" smtClean="0">
                <a:solidFill>
                  <a:schemeClr val="bg1"/>
                </a:solidFill>
              </a:rPr>
              <a:t>Постановлением Правительства ЛО от 07.11.2018 </a:t>
            </a:r>
            <a:r>
              <a:rPr lang="ru-RU" sz="1700" b="1" dirty="0">
                <a:solidFill>
                  <a:schemeClr val="bg1"/>
                </a:solidFill>
              </a:rPr>
              <a:t>№ 430</a:t>
            </a:r>
            <a:r>
              <a:rPr lang="ru-RU" sz="1700" b="1" dirty="0" smtClean="0">
                <a:solidFill>
                  <a:schemeClr val="bg1"/>
                </a:solidFill>
              </a:rPr>
              <a:t>)</a:t>
            </a:r>
          </a:p>
          <a:p>
            <a:pPr algn="just"/>
            <a:endParaRPr lang="ru-RU" sz="1700" b="1" dirty="0">
              <a:solidFill>
                <a:schemeClr val="bg1"/>
              </a:solidFill>
            </a:endParaRPr>
          </a:p>
          <a:p>
            <a:pPr algn="ctr"/>
            <a:r>
              <a:rPr lang="ru-RU" sz="3600" b="1" dirty="0">
                <a:solidFill>
                  <a:srgbClr val="D09E00"/>
                </a:solidFill>
              </a:rPr>
              <a:t>8 800 </a:t>
            </a:r>
            <a:r>
              <a:rPr lang="ru-RU" sz="3600" b="1" dirty="0" smtClean="0">
                <a:solidFill>
                  <a:srgbClr val="D09E00"/>
                </a:solidFill>
              </a:rPr>
              <a:t>250- 47- 04 </a:t>
            </a:r>
            <a:r>
              <a:rPr lang="ru-RU" sz="3600" b="1" dirty="0">
                <a:solidFill>
                  <a:schemeClr val="bg1"/>
                </a:solidFill>
              </a:rPr>
              <a:t>– телефон горячей линии </a:t>
            </a:r>
            <a:r>
              <a:rPr lang="ru-RU" sz="3600" b="1" dirty="0" smtClean="0">
                <a:solidFill>
                  <a:schemeClr val="bg1"/>
                </a:solidFill>
              </a:rPr>
              <a:t/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rgbClr val="D09E00"/>
                </a:solidFill>
              </a:rPr>
              <a:t>«</a:t>
            </a:r>
            <a:r>
              <a:rPr lang="ru-RU" sz="3600" b="1" dirty="0">
                <a:solidFill>
                  <a:srgbClr val="D09E00"/>
                </a:solidFill>
              </a:rPr>
              <a:t>Противодействие коррупции»</a:t>
            </a:r>
            <a:r>
              <a:rPr lang="ru-RU" sz="3600" b="1" dirty="0">
                <a:solidFill>
                  <a:schemeClr val="bg1"/>
                </a:solidFill>
              </a:rPr>
              <a:t> Администрации Ленинградской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428228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F5BA2"/>
        </a:solidFill>
        <a:effectLst/>
      </p:bgPr>
    </p:bg>
    <p:spTree>
      <p:nvGrpSpPr>
        <p:cNvPr id="1" name="Shape 1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3" name="Google Shape;1223;g1c14b79414f_0_1224"/>
          <p:cNvGrpSpPr/>
          <p:nvPr/>
        </p:nvGrpSpPr>
        <p:grpSpPr>
          <a:xfrm>
            <a:off x="0" y="4197896"/>
            <a:ext cx="9144014" cy="6089111"/>
            <a:chOff x="0" y="-47625"/>
            <a:chExt cx="1666730" cy="1109896"/>
          </a:xfrm>
        </p:grpSpPr>
        <p:sp>
          <p:nvSpPr>
            <p:cNvPr id="1224" name="Google Shape;1224;g1c14b79414f_0_1224"/>
            <p:cNvSpPr/>
            <p:nvPr/>
          </p:nvSpPr>
          <p:spPr>
            <a:xfrm>
              <a:off x="0" y="0"/>
              <a:ext cx="1666730" cy="1062271"/>
            </a:xfrm>
            <a:custGeom>
              <a:avLst/>
              <a:gdLst/>
              <a:ahLst/>
              <a:cxnLst/>
              <a:rect l="l" t="t" r="r" b="b"/>
              <a:pathLst>
                <a:path w="1666730" h="1062271" extrusionOk="0">
                  <a:moveTo>
                    <a:pt x="0" y="0"/>
                  </a:moveTo>
                  <a:lnTo>
                    <a:pt x="1666730" y="0"/>
                  </a:lnTo>
                  <a:lnTo>
                    <a:pt x="1666730" y="1062271"/>
                  </a:lnTo>
                  <a:lnTo>
                    <a:pt x="0" y="1062271"/>
                  </a:lnTo>
                  <a:close/>
                </a:path>
              </a:pathLst>
            </a:custGeom>
            <a:solidFill>
              <a:srgbClr val="0A3972"/>
            </a:solidFill>
            <a:ln>
              <a:noFill/>
            </a:ln>
          </p:spPr>
        </p:sp>
        <p:sp>
          <p:nvSpPr>
            <p:cNvPr id="1225" name="Google Shape;1225;g1c14b79414f_0_1224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186611"/>
                </a:lnSpc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7" name="Google Shape;1227;g1c14b79414f_0_1224"/>
          <p:cNvGrpSpPr/>
          <p:nvPr/>
        </p:nvGrpSpPr>
        <p:grpSpPr>
          <a:xfrm>
            <a:off x="8704" y="3326282"/>
            <a:ext cx="18287999" cy="4915685"/>
            <a:chOff x="0" y="-47625"/>
            <a:chExt cx="1666730" cy="896009"/>
          </a:xfrm>
        </p:grpSpPr>
        <p:sp>
          <p:nvSpPr>
            <p:cNvPr id="1228" name="Google Shape;1228;g1c14b79414f_0_1224"/>
            <p:cNvSpPr/>
            <p:nvPr/>
          </p:nvSpPr>
          <p:spPr>
            <a:xfrm>
              <a:off x="0" y="0"/>
              <a:ext cx="1666730" cy="848384"/>
            </a:xfrm>
            <a:custGeom>
              <a:avLst/>
              <a:gdLst/>
              <a:ahLst/>
              <a:cxnLst/>
              <a:rect l="l" t="t" r="r" b="b"/>
              <a:pathLst>
                <a:path w="1666730" h="848384" extrusionOk="0">
                  <a:moveTo>
                    <a:pt x="0" y="0"/>
                  </a:moveTo>
                  <a:lnTo>
                    <a:pt x="1666730" y="0"/>
                  </a:lnTo>
                  <a:lnTo>
                    <a:pt x="1666730" y="848384"/>
                  </a:lnTo>
                  <a:lnTo>
                    <a:pt x="0" y="848384"/>
                  </a:lnTo>
                  <a:close/>
                </a:path>
              </a:pathLst>
            </a:custGeom>
            <a:solidFill>
              <a:srgbClr val="4F97ED"/>
            </a:solidFill>
            <a:ln>
              <a:noFill/>
            </a:ln>
          </p:spPr>
        </p:sp>
        <p:sp>
          <p:nvSpPr>
            <p:cNvPr id="1229" name="Google Shape;1229;g1c14b79414f_0_1224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algn="ctr">
                <a:lnSpc>
                  <a:spcPct val="186611"/>
                </a:lnSpc>
              </a:pPr>
              <a:endParaRPr sz="1800"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30" name="Google Shape;1230;g1c14b79414f_0_1224"/>
          <p:cNvSpPr txBox="1"/>
          <p:nvPr/>
        </p:nvSpPr>
        <p:spPr>
          <a:xfrm>
            <a:off x="411395" y="718576"/>
            <a:ext cx="16746300" cy="9310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>
              <a:lnSpc>
                <a:spcPct val="120999"/>
              </a:lnSpc>
            </a:pPr>
            <a:r>
              <a:rPr lang="ru-RU" sz="5000" b="1" dirty="0" smtClean="0">
                <a:solidFill>
                  <a:srgbClr val="FFFFFF"/>
                </a:solidFill>
                <a:latin typeface="+mj-lt"/>
                <a:ea typeface="Mukta Mahee ExtraLight"/>
                <a:cs typeface="Mukta Mahee ExtraLight"/>
                <a:sym typeface="Mukta Mahee ExtraLight"/>
              </a:rPr>
              <a:t>Информация о поддержке</a:t>
            </a:r>
            <a:endParaRPr sz="5000" b="1" dirty="0">
              <a:latin typeface="+mj-lt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9954" y="255619"/>
            <a:ext cx="1329204" cy="1485899"/>
          </a:xfrm>
          <a:prstGeom prst="rect">
            <a:avLst/>
          </a:prstGeom>
        </p:spPr>
      </p:pic>
      <p:grpSp>
        <p:nvGrpSpPr>
          <p:cNvPr id="19" name="Google Shape;1152;g1c14b79414f_0_1152"/>
          <p:cNvGrpSpPr/>
          <p:nvPr/>
        </p:nvGrpSpPr>
        <p:grpSpPr>
          <a:xfrm>
            <a:off x="8704" y="255619"/>
            <a:ext cx="18279296" cy="3480809"/>
            <a:chOff x="-566459" y="594574"/>
            <a:chExt cx="24901113" cy="6729613"/>
          </a:xfrm>
        </p:grpSpPr>
        <p:sp>
          <p:nvSpPr>
            <p:cNvPr id="30" name="Google Shape;1154;g1c14b79414f_0_1152"/>
            <p:cNvSpPr/>
            <p:nvPr/>
          </p:nvSpPr>
          <p:spPr>
            <a:xfrm rot="5400000">
              <a:off x="12041781" y="-11447205"/>
              <a:ext cx="251094" cy="24334652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21" name="Google Shape;1157;g1c14b79414f_0_1152"/>
            <p:cNvSpPr/>
            <p:nvPr/>
          </p:nvSpPr>
          <p:spPr>
            <a:xfrm rot="5400000">
              <a:off x="11475319" y="-4968685"/>
              <a:ext cx="251094" cy="24334650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28" name="Google Shape;1160;g1c14b79414f_0_1152"/>
            <p:cNvSpPr/>
            <p:nvPr/>
          </p:nvSpPr>
          <p:spPr>
            <a:xfrm rot="5400000">
              <a:off x="12041781" y="-10852631"/>
              <a:ext cx="251094" cy="24334652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0590"/>
              </a:srgbClr>
            </a:solidFill>
            <a:ln>
              <a:noFill/>
            </a:ln>
          </p:spPr>
        </p:sp>
        <p:sp>
          <p:nvSpPr>
            <p:cNvPr id="23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24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26" name="Google Shape;1169;g1c14b79414f_0_1152"/>
            <p:cNvSpPr/>
            <p:nvPr/>
          </p:nvSpPr>
          <p:spPr>
            <a:xfrm rot="5400000">
              <a:off x="12041781" y="-9068907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7554499"/>
              </p:ext>
            </p:extLst>
          </p:nvPr>
        </p:nvGraphicFramePr>
        <p:xfrm>
          <a:off x="411393" y="4432985"/>
          <a:ext cx="17025270" cy="3383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75090"/>
                <a:gridCol w="5675090"/>
                <a:gridCol w="5675090"/>
              </a:tblGrid>
              <a:tr h="370840"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Сайт 813.</a:t>
                      </a:r>
                      <a:r>
                        <a:rPr lang="en-US" sz="2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</a:rPr>
                        <a:t>ru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ts val="3079"/>
                        </a:lnSpc>
                      </a:pPr>
                      <a:r>
                        <a:rPr lang="ru-RU" sz="2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Сайт комитета</a:t>
                      </a:r>
                      <a:endParaRPr lang="en-US" sz="2800" b="1" dirty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800" b="1" dirty="0" smtClean="0">
                          <a:solidFill>
                            <a:schemeClr val="bg2">
                              <a:lumMod val="75000"/>
                            </a:schemeClr>
                          </a:solidFill>
                          <a:latin typeface="+mn-lt"/>
                          <a:ea typeface="Lato"/>
                          <a:cs typeface="Lato"/>
                          <a:sym typeface="Lato"/>
                        </a:rPr>
                        <a:t>Сайт МКК</a:t>
                      </a:r>
                      <a:endParaRPr lang="en-US" sz="2800" b="1" dirty="0" smtClean="0">
                        <a:solidFill>
                          <a:schemeClr val="bg2">
                            <a:lumMod val="75000"/>
                          </a:schemeClr>
                        </a:solidFill>
                        <a:latin typeface="+mn-lt"/>
                        <a:ea typeface="Lato"/>
                        <a:cs typeface="Lato"/>
                        <a:sym typeface="Lato"/>
                      </a:endParaRPr>
                    </a:p>
                    <a:p>
                      <a:pPr algn="ctr"/>
                      <a:endParaRPr lang="ru-RU" sz="2800" b="0" dirty="0">
                        <a:solidFill>
                          <a:schemeClr val="bg2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4" name="Freeform 5"/>
          <p:cNvSpPr/>
          <p:nvPr/>
        </p:nvSpPr>
        <p:spPr>
          <a:xfrm>
            <a:off x="2048755" y="4614542"/>
            <a:ext cx="2143806" cy="2143806"/>
          </a:xfrm>
          <a:custGeom>
            <a:avLst/>
            <a:gdLst/>
            <a:ahLst/>
            <a:cxnLst/>
            <a:rect l="l" t="t" r="r" b="b"/>
            <a:pathLst>
              <a:path w="2143806" h="2143806">
                <a:moveTo>
                  <a:pt x="0" y="0"/>
                </a:moveTo>
                <a:lnTo>
                  <a:pt x="2143807" y="0"/>
                </a:lnTo>
                <a:lnTo>
                  <a:pt x="2143807" y="2143806"/>
                </a:lnTo>
                <a:lnTo>
                  <a:pt x="0" y="2143806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38" name="Picture 2" descr="http://qrcoder.ru/code/?https%3A%2F%2Fmsp.lenobl.ru%2Fru%2F&amp;6&amp;0"/>
          <p:cNvPicPr>
            <a:picLocks noChangeAspect="1" noChangeArrowheads="1"/>
          </p:cNvPicPr>
          <p:nvPr/>
        </p:nvPicPr>
        <p:blipFill>
          <a:blip r:embed="rId5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194" y="4645012"/>
            <a:ext cx="2076763" cy="210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http://qrcoder.ru/code/?https%3A%2F%2Fmkk.813.ru%2F&amp;6&amp;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2554" y="4667324"/>
            <a:ext cx="2057400" cy="20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1" name="Google Shape;228;p2"/>
          <p:cNvGrpSpPr/>
          <p:nvPr/>
        </p:nvGrpSpPr>
        <p:grpSpPr>
          <a:xfrm>
            <a:off x="487874" y="576445"/>
            <a:ext cx="567750" cy="81000"/>
            <a:chOff x="4805675" y="892401"/>
            <a:chExt cx="567750" cy="81000"/>
          </a:xfrm>
        </p:grpSpPr>
        <p:sp>
          <p:nvSpPr>
            <p:cNvPr id="42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5" name="Google Shape;1152;g1c14b79414f_0_1152"/>
          <p:cNvGrpSpPr/>
          <p:nvPr/>
        </p:nvGrpSpPr>
        <p:grpSpPr>
          <a:xfrm>
            <a:off x="-35280" y="8409079"/>
            <a:ext cx="18484383" cy="2251112"/>
            <a:chOff x="-566459" y="594574"/>
            <a:chExt cx="24901113" cy="6729613"/>
          </a:xfrm>
        </p:grpSpPr>
        <p:sp>
          <p:nvSpPr>
            <p:cNvPr id="46" name="Google Shape;1154;g1c14b79414f_0_1152"/>
            <p:cNvSpPr/>
            <p:nvPr/>
          </p:nvSpPr>
          <p:spPr>
            <a:xfrm rot="5400000">
              <a:off x="12041781" y="-11447205"/>
              <a:ext cx="251094" cy="24334652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7250"/>
              </a:srgbClr>
            </a:solidFill>
            <a:ln>
              <a:noFill/>
            </a:ln>
          </p:spPr>
        </p:sp>
        <p:sp>
          <p:nvSpPr>
            <p:cNvPr id="47" name="Google Shape;1157;g1c14b79414f_0_1152"/>
            <p:cNvSpPr/>
            <p:nvPr/>
          </p:nvSpPr>
          <p:spPr>
            <a:xfrm rot="5400000">
              <a:off x="11475319" y="-4968685"/>
              <a:ext cx="251094" cy="24334650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920"/>
              </a:srgbClr>
            </a:solidFill>
            <a:ln>
              <a:noFill/>
            </a:ln>
          </p:spPr>
        </p:sp>
        <p:sp>
          <p:nvSpPr>
            <p:cNvPr id="48" name="Google Shape;1160;g1c14b79414f_0_1152"/>
            <p:cNvSpPr/>
            <p:nvPr/>
          </p:nvSpPr>
          <p:spPr>
            <a:xfrm rot="5400000">
              <a:off x="12041781" y="-10852631"/>
              <a:ext cx="251094" cy="24334652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10590"/>
              </a:srgbClr>
            </a:solidFill>
            <a:ln>
              <a:noFill/>
            </a:ln>
          </p:spPr>
        </p:sp>
        <p:sp>
          <p:nvSpPr>
            <p:cNvPr id="49" name="Google Shape;1163;g1c14b79414f_0_1152"/>
            <p:cNvSpPr/>
            <p:nvPr/>
          </p:nvSpPr>
          <p:spPr>
            <a:xfrm rot="5400000">
              <a:off x="12041779" y="-10258056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5490"/>
              </a:srgbClr>
            </a:solidFill>
            <a:ln>
              <a:noFill/>
            </a:ln>
          </p:spPr>
        </p:sp>
        <p:sp>
          <p:nvSpPr>
            <p:cNvPr id="50" name="Google Shape;1166;g1c14b79414f_0_1152"/>
            <p:cNvSpPr/>
            <p:nvPr/>
          </p:nvSpPr>
          <p:spPr>
            <a:xfrm rot="5400000">
              <a:off x="12041779" y="-9663482"/>
              <a:ext cx="251095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  <p:sp>
          <p:nvSpPr>
            <p:cNvPr id="51" name="Google Shape;1169;g1c14b79414f_0_1152"/>
            <p:cNvSpPr/>
            <p:nvPr/>
          </p:nvSpPr>
          <p:spPr>
            <a:xfrm rot="5400000">
              <a:off x="12041781" y="-9068907"/>
              <a:ext cx="251094" cy="24334651"/>
            </a:xfrm>
            <a:custGeom>
              <a:avLst/>
              <a:gdLst/>
              <a:ahLst/>
              <a:cxnLst/>
              <a:rect l="l" t="t" r="r" b="b"/>
              <a:pathLst>
                <a:path w="49599" h="4806845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4806845"/>
                  </a:lnTo>
                  <a:lnTo>
                    <a:pt x="0" y="4806845"/>
                  </a:lnTo>
                  <a:close/>
                </a:path>
              </a:pathLst>
            </a:custGeom>
            <a:solidFill>
              <a:srgbClr val="FFFFFF">
                <a:alpha val="2350"/>
              </a:srgbClr>
            </a:solidFill>
            <a:ln>
              <a:noFill/>
            </a:ln>
          </p:spPr>
        </p:sp>
      </p:grpSp>
      <p:sp>
        <p:nvSpPr>
          <p:cNvPr id="5" name="Прямоугольник 4"/>
          <p:cNvSpPr/>
          <p:nvPr/>
        </p:nvSpPr>
        <p:spPr>
          <a:xfrm>
            <a:off x="385209" y="1717298"/>
            <a:ext cx="1511208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Фонд «Фонд поддержки предпринимательства и </a:t>
            </a:r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промышленности Ленинградской </a:t>
            </a:r>
            <a:r>
              <a:rPr lang="ru-RU" sz="2800" b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области»</a:t>
            </a:r>
          </a:p>
          <a:p>
            <a:r>
              <a:rPr lang="ru-RU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Адрес: 195213, г. Санкт-Петербург, пр. Энергетиков, дом 3 А, бизнес-центр «Лада» (9 этаж), ст. м. Ладожская</a:t>
            </a:r>
          </a:p>
          <a:p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775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799015" y="299618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74193" y="245551"/>
            <a:ext cx="1329204" cy="1485899"/>
          </a:xfrm>
          <a:prstGeom prst="rect">
            <a:avLst/>
          </a:prstGeom>
        </p:spPr>
      </p:pic>
      <p:sp>
        <p:nvSpPr>
          <p:cNvPr id="16" name="Google Shape;917;g1c14b79414f_0_364"/>
          <p:cNvSpPr txBox="1"/>
          <p:nvPr/>
        </p:nvSpPr>
        <p:spPr>
          <a:xfrm>
            <a:off x="1637639" y="926008"/>
            <a:ext cx="15212958" cy="153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ru-RU" sz="5000" b="1" dirty="0" smtClean="0">
                <a:solidFill>
                  <a:srgbClr val="FFFFFF"/>
                </a:solidFill>
              </a:rPr>
              <a:t>Малое и среднее предпринимательство</a:t>
            </a:r>
          </a:p>
          <a:p>
            <a:pPr algn="ctr"/>
            <a:r>
              <a:rPr lang="ru-RU" sz="5000" b="1" dirty="0">
                <a:solidFill>
                  <a:srgbClr val="FFFFFF"/>
                </a:solidFill>
              </a:rPr>
              <a:t>в</a:t>
            </a:r>
            <a:r>
              <a:rPr lang="ru-RU" sz="5000" b="1" dirty="0" smtClean="0">
                <a:solidFill>
                  <a:srgbClr val="FFFFFF"/>
                </a:solidFill>
              </a:rPr>
              <a:t> </a:t>
            </a:r>
            <a:r>
              <a:rPr lang="ru-RU" sz="5000" b="1" dirty="0" err="1" smtClean="0">
                <a:solidFill>
                  <a:srgbClr val="FFFFFF"/>
                </a:solidFill>
              </a:rPr>
              <a:t>Киришском</a:t>
            </a:r>
            <a:r>
              <a:rPr lang="ru-RU" sz="5000" b="1" dirty="0" smtClean="0">
                <a:solidFill>
                  <a:srgbClr val="FFFFFF"/>
                </a:solidFill>
              </a:rPr>
              <a:t> районе</a:t>
            </a:r>
            <a:endParaRPr sz="5000" b="1" dirty="0">
              <a:solidFill>
                <a:srgbClr val="FFFFFF"/>
              </a:solidFill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5183616"/>
              </p:ext>
            </p:extLst>
          </p:nvPr>
        </p:nvGraphicFramePr>
        <p:xfrm>
          <a:off x="1479601" y="2939964"/>
          <a:ext cx="15529033" cy="61544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52961"/>
                <a:gridCol w="7269099"/>
                <a:gridCol w="2706973"/>
              </a:tblGrid>
              <a:tr h="1205795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Показатель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Значение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Место среди всех муниципальных</a:t>
                      </a:r>
                      <a:r>
                        <a:rPr lang="ru-RU" sz="2000" baseline="0" dirty="0" smtClean="0"/>
                        <a:t> образований</a:t>
                      </a:r>
                      <a:r>
                        <a:rPr lang="ru-RU" sz="2000" dirty="0" smtClean="0"/>
                        <a:t> ЛО</a:t>
                      </a:r>
                      <a:endParaRPr lang="ru-RU" sz="2000" dirty="0"/>
                    </a:p>
                  </a:txBody>
                  <a:tcPr/>
                </a:tc>
              </a:tr>
              <a:tr h="925730">
                <a:tc>
                  <a:txBody>
                    <a:bodyPr/>
                    <a:lstStyle/>
                    <a:p>
                      <a:pPr algn="l"/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Население района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300" b="1" i="0" u="none" strike="noStrike" cap="none" baseline="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58 942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rgbClr val="C00000"/>
                          </a:solidFill>
                        </a:rPr>
                        <a:t>12</a:t>
                      </a:r>
                      <a:endParaRPr lang="ru-RU" sz="4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925730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Количество СМСП</a:t>
                      </a:r>
                      <a:endParaRPr lang="ru-RU" sz="23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ru-RU" sz="2300" b="1" i="0" u="none" strike="noStrike" cap="none" baseline="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2 116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dirty="0" smtClean="0">
                          <a:solidFill>
                            <a:srgbClr val="C00000"/>
                          </a:solidFill>
                        </a:rPr>
                        <a:t>12</a:t>
                      </a:r>
                    </a:p>
                  </a:txBody>
                  <a:tcPr anchor="ctr"/>
                </a:tc>
              </a:tr>
              <a:tr h="103238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Количество СМСП на 1 тыс. человек населения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300" b="1" baseline="0" dirty="0" smtClean="0">
                          <a:solidFill>
                            <a:srgbClr val="002060"/>
                          </a:solidFill>
                        </a:rPr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11</a:t>
                      </a:r>
                      <a:endParaRPr lang="ru-RU" sz="2500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03238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Количество </a:t>
                      </a: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социальных</a:t>
                      </a:r>
                      <a:r>
                        <a:rPr lang="ru-RU" sz="2300" b="1" spc="-1" baseline="0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2300" b="1" spc="-1" baseline="0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предприятий 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2300" b="1" baseline="0" dirty="0" smtClean="0">
                          <a:solidFill>
                            <a:srgbClr val="002060"/>
                          </a:solidFill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18</a:t>
                      </a:r>
                      <a:endParaRPr lang="ru-RU" sz="2500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03238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Количество </a:t>
                      </a: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социальных предприятий </a:t>
                      </a: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на тысячу СМСП</a:t>
                      </a:r>
                      <a:endParaRPr lang="ru-RU" sz="2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ru-RU" sz="2300" b="1" baseline="0" dirty="0" smtClean="0">
                          <a:solidFill>
                            <a:srgbClr val="002060"/>
                          </a:solidFill>
                        </a:rPr>
                        <a:t>8,51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sym typeface="Arial"/>
                        </a:rPr>
                        <a:t>5</a:t>
                      </a:r>
                      <a:endParaRPr lang="ru-RU" sz="2500" b="1" dirty="0" smtClean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420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799015" y="299618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393" y="209551"/>
            <a:ext cx="1329204" cy="1485899"/>
          </a:xfrm>
          <a:prstGeom prst="rect">
            <a:avLst/>
          </a:prstGeom>
        </p:spPr>
      </p:pic>
      <p:sp>
        <p:nvSpPr>
          <p:cNvPr id="16" name="Google Shape;917;g1c14b79414f_0_364"/>
          <p:cNvSpPr txBox="1"/>
          <p:nvPr/>
        </p:nvSpPr>
        <p:spPr>
          <a:xfrm>
            <a:off x="1529140" y="112704"/>
            <a:ext cx="15212958" cy="3847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ru-RU" sz="5000" b="1" dirty="0" smtClean="0">
                <a:solidFill>
                  <a:srgbClr val="FFFFFF"/>
                </a:solidFill>
              </a:rPr>
              <a:t>Показатели</a:t>
            </a:r>
          </a:p>
          <a:p>
            <a:pPr algn="ctr"/>
            <a:r>
              <a:rPr lang="ru-RU" sz="5000" b="1" dirty="0" smtClean="0">
                <a:solidFill>
                  <a:srgbClr val="FFFFFF"/>
                </a:solidFill>
              </a:rPr>
              <a:t>Межмуниципальной автономной некоммерческой организации </a:t>
            </a:r>
            <a:r>
              <a:rPr lang="ru-RU" sz="5000" b="1" dirty="0">
                <a:solidFill>
                  <a:srgbClr val="FFFFFF"/>
                </a:solidFill>
              </a:rPr>
              <a:t>«Центр содействия развитию малого и среднего предпринимательства</a:t>
            </a:r>
            <a:endParaRPr lang="ru-RU" sz="5000" b="1" dirty="0" smtClean="0">
              <a:solidFill>
                <a:srgbClr val="FFFFFF"/>
              </a:solidFill>
            </a:endParaRPr>
          </a:p>
        </p:txBody>
      </p:sp>
      <p:graphicFrame>
        <p:nvGraphicFramePr>
          <p:cNvPr id="17" name="Таблица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5812050"/>
              </p:ext>
            </p:extLst>
          </p:nvPr>
        </p:nvGraphicFramePr>
        <p:xfrm>
          <a:off x="1566198" y="4324351"/>
          <a:ext cx="15284399" cy="50190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87999"/>
                <a:gridCol w="2705100"/>
                <a:gridCol w="3143250"/>
                <a:gridCol w="3448050"/>
              </a:tblGrid>
              <a:tr h="1351503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Показатель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Значение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Среднее </a:t>
                      </a:r>
                      <a:r>
                        <a:rPr lang="ru-RU" sz="2000" dirty="0" smtClean="0"/>
                        <a:t>значение</a:t>
                      </a:r>
                    </a:p>
                    <a:p>
                      <a:pPr algn="ctr"/>
                      <a:r>
                        <a:rPr lang="ru-RU" sz="2000" dirty="0" smtClean="0"/>
                        <a:t>по </a:t>
                      </a:r>
                      <a:r>
                        <a:rPr lang="ru-RU" sz="2000" dirty="0" smtClean="0"/>
                        <a:t>ЛО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Место среди всех </a:t>
                      </a:r>
                      <a:r>
                        <a:rPr lang="ru-RU" sz="2000" dirty="0" smtClean="0"/>
                        <a:t>ОИП</a:t>
                      </a:r>
                    </a:p>
                    <a:p>
                      <a:pPr algn="ctr"/>
                      <a:r>
                        <a:rPr lang="ru-RU" sz="2000" dirty="0" smtClean="0"/>
                        <a:t>за </a:t>
                      </a:r>
                      <a:r>
                        <a:rPr lang="ru-RU" sz="2000" dirty="0" smtClean="0"/>
                        <a:t>2024 год (всего 20)</a:t>
                      </a:r>
                      <a:endParaRPr lang="ru-RU" sz="2000" dirty="0"/>
                    </a:p>
                  </a:txBody>
                  <a:tcPr/>
                </a:tc>
              </a:tr>
              <a:tr h="1063346">
                <a:tc>
                  <a:txBody>
                    <a:bodyPr/>
                    <a:lstStyle/>
                    <a:p>
                      <a:pPr algn="l"/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Количество услуг, оказанных СМСП, ФЛ и СЗ</a:t>
                      </a:r>
                      <a:endParaRPr lang="ru-RU" sz="2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2023 г. – 5 450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2024 г.</a:t>
                      </a:r>
                      <a:r>
                        <a:rPr lang="ru-RU" sz="2300" b="1" i="0" u="none" strike="noStrike" cap="none" baseline="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 – </a:t>
                      </a: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4 562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3 971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000" b="1" dirty="0" smtClean="0">
                          <a:solidFill>
                            <a:srgbClr val="C00000"/>
                          </a:solidFill>
                        </a:rPr>
                        <a:t>7</a:t>
                      </a:r>
                      <a:endParaRPr lang="ru-RU" sz="4000" b="1" dirty="0">
                        <a:solidFill>
                          <a:srgbClr val="C00000"/>
                        </a:solidFill>
                      </a:endParaRPr>
                    </a:p>
                  </a:txBody>
                  <a:tcPr anchor="ctr"/>
                </a:tc>
              </a:tr>
              <a:tr h="1062866"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Количество услуг, оказанных </a:t>
                      </a: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СМСП,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на </a:t>
                      </a: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1 тыс. СМСП</a:t>
                      </a:r>
                      <a:endParaRPr lang="ru-RU" sz="2300" dirty="0" smtClean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2</a:t>
                      </a:r>
                      <a:r>
                        <a:rPr lang="ru-RU" sz="2300" b="1" i="0" u="none" strike="noStrike" cap="none" baseline="0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 155</a:t>
                      </a:r>
                      <a:endParaRPr lang="ru-RU" sz="2300" b="1" i="0" u="none" strike="noStrike" cap="none" dirty="0" smtClean="0">
                        <a:solidFill>
                          <a:srgbClr val="002060"/>
                        </a:solidFill>
                        <a:latin typeface="+mn-lt"/>
                        <a:ea typeface="+mn-ea"/>
                        <a:cs typeface="+mn-cs"/>
                        <a:sym typeface="Arial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654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dirty="0" smtClean="0">
                          <a:solidFill>
                            <a:srgbClr val="C00000"/>
                          </a:solidFill>
                        </a:rPr>
                        <a:t>7</a:t>
                      </a:r>
                    </a:p>
                  </a:txBody>
                  <a:tcPr anchor="ctr"/>
                </a:tc>
              </a:tr>
              <a:tr h="1541302">
                <a:tc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ru-RU" sz="2300" b="1" spc="-1" dirty="0" smtClean="0">
                          <a:solidFill>
                            <a:srgbClr val="002060"/>
                          </a:solidFill>
                          <a:latin typeface="+mn-lt"/>
                          <a:cs typeface="Arial" panose="020B0604020202020204" pitchFamily="34" charset="0"/>
                        </a:rPr>
                        <a:t>Доля СМСП, получивших поддержку в 2024 году, по отношению к общему количеству СМСП в МО</a:t>
                      </a:r>
                      <a:endParaRPr lang="ru-RU" sz="23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42%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300" b="1" i="0" u="none" strike="noStrike" cap="none" dirty="0" smtClean="0">
                          <a:solidFill>
                            <a:srgbClr val="00206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22,4%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4000" b="1" dirty="0" smtClean="0">
                          <a:solidFill>
                            <a:srgbClr val="C00000"/>
                          </a:solidFill>
                        </a:rPr>
                        <a:t>4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585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799015" y="299618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393" y="209551"/>
            <a:ext cx="1329204" cy="1485899"/>
          </a:xfrm>
          <a:prstGeom prst="rect">
            <a:avLst/>
          </a:prstGeom>
        </p:spPr>
      </p:pic>
      <p:sp>
        <p:nvSpPr>
          <p:cNvPr id="16" name="Google Shape;917;g1c14b79414f_0_364"/>
          <p:cNvSpPr txBox="1"/>
          <p:nvPr/>
        </p:nvSpPr>
        <p:spPr>
          <a:xfrm>
            <a:off x="1637639" y="926008"/>
            <a:ext cx="15212958" cy="15388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ru-RU" sz="5000" b="1" dirty="0" smtClean="0">
                <a:solidFill>
                  <a:srgbClr val="FFFFFF"/>
                </a:solidFill>
              </a:rPr>
              <a:t>Состояние потребительского рынка</a:t>
            </a:r>
          </a:p>
          <a:p>
            <a:pPr algn="ctr"/>
            <a:r>
              <a:rPr lang="ru-RU" sz="5000" b="1" dirty="0" smtClean="0">
                <a:solidFill>
                  <a:srgbClr val="FFFFFF"/>
                </a:solidFill>
              </a:rPr>
              <a:t>в </a:t>
            </a:r>
            <a:r>
              <a:rPr lang="ru-RU" sz="5000" b="1" dirty="0" err="1" smtClean="0">
                <a:solidFill>
                  <a:srgbClr val="FFFFFF"/>
                </a:solidFill>
              </a:rPr>
              <a:t>Киришском</a:t>
            </a:r>
            <a:r>
              <a:rPr lang="ru-RU" sz="5000" b="1" dirty="0" smtClean="0">
                <a:solidFill>
                  <a:srgbClr val="FFFFFF"/>
                </a:solidFill>
              </a:rPr>
              <a:t> районе</a:t>
            </a:r>
            <a:endParaRPr sz="5000" b="1" dirty="0">
              <a:solidFill>
                <a:srgbClr val="FFFF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63484" y="2411906"/>
            <a:ext cx="1508626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2800" dirty="0">
              <a:solidFill>
                <a:srgbClr val="FFFFFF"/>
              </a:solidFill>
            </a:endParaRPr>
          </a:p>
          <a:p>
            <a:pPr algn="just"/>
            <a:endParaRPr lang="ru-RU" sz="2800" dirty="0">
              <a:solidFill>
                <a:srgbClr val="FFFFFF"/>
              </a:solidFill>
            </a:endParaRPr>
          </a:p>
          <a:p>
            <a:pPr algn="just"/>
            <a:endParaRPr lang="ru-RU" sz="2800" dirty="0">
              <a:solidFill>
                <a:srgbClr val="FFFF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63486" y="3265714"/>
            <a:ext cx="154402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38697" y="3419602"/>
            <a:ext cx="13547297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>
                <a:solidFill>
                  <a:srgbClr val="FFFFFF"/>
                </a:solidFill>
              </a:rPr>
              <a:t>По состоянию на 2025 год в </a:t>
            </a:r>
            <a:r>
              <a:rPr lang="ru-RU" sz="2800" dirty="0" err="1" smtClean="0">
                <a:solidFill>
                  <a:srgbClr val="FFFFFF"/>
                </a:solidFill>
              </a:rPr>
              <a:t>Киришском</a:t>
            </a:r>
            <a:r>
              <a:rPr lang="ru-RU" sz="2800" dirty="0" smtClean="0">
                <a:solidFill>
                  <a:srgbClr val="FFFFFF"/>
                </a:solidFill>
              </a:rPr>
              <a:t> муниципальном </a:t>
            </a:r>
            <a:r>
              <a:rPr lang="ru-RU" sz="2800" dirty="0" smtClean="0">
                <a:solidFill>
                  <a:srgbClr val="FFFFFF"/>
                </a:solidFill>
              </a:rPr>
              <a:t>районе, </a:t>
            </a:r>
            <a:r>
              <a:rPr lang="ru-RU" sz="2800" dirty="0" smtClean="0">
                <a:solidFill>
                  <a:srgbClr val="FFFFFF"/>
                </a:solidFill>
              </a:rPr>
              <a:t>согласно </a:t>
            </a:r>
            <a:r>
              <a:rPr lang="ru-RU" sz="2800" dirty="0" smtClean="0">
                <a:solidFill>
                  <a:srgbClr val="FFFFFF"/>
                </a:solidFill>
              </a:rPr>
              <a:t>сведениям ИАС «Мониторинг СЭР МО», </a:t>
            </a:r>
            <a:r>
              <a:rPr lang="ru-RU" sz="2800" dirty="0" smtClean="0">
                <a:solidFill>
                  <a:srgbClr val="FFFFFF"/>
                </a:solidFill>
              </a:rPr>
              <a:t>учтено 266 объектов бытового обслуживания</a:t>
            </a:r>
            <a:r>
              <a:rPr lang="ru-RU" sz="2800" dirty="0" smtClean="0">
                <a:solidFill>
                  <a:srgbClr val="FFFFFF"/>
                </a:solidFill>
              </a:rPr>
              <a:t>, 107 </a:t>
            </a:r>
            <a:r>
              <a:rPr lang="ru-RU" sz="2800" dirty="0" smtClean="0">
                <a:solidFill>
                  <a:srgbClr val="FFFFFF"/>
                </a:solidFill>
              </a:rPr>
              <a:t>объектов общественного питания и 727 торговых объектов.</a:t>
            </a:r>
          </a:p>
          <a:p>
            <a:pPr algn="just"/>
            <a:r>
              <a:rPr lang="ru-RU" sz="2800" dirty="0" smtClean="0">
                <a:solidFill>
                  <a:srgbClr val="FFFFFF"/>
                </a:solidFill>
              </a:rPr>
              <a:t> </a:t>
            </a:r>
          </a:p>
          <a:p>
            <a:pPr algn="just"/>
            <a:r>
              <a:rPr lang="ru-RU" sz="2800" dirty="0" smtClean="0">
                <a:solidFill>
                  <a:srgbClr val="FFFFFF"/>
                </a:solidFill>
              </a:rPr>
              <a:t>На </a:t>
            </a:r>
            <a:r>
              <a:rPr lang="ru-RU" sz="2800" dirty="0">
                <a:solidFill>
                  <a:srgbClr val="FFFFFF"/>
                </a:solidFill>
              </a:rPr>
              <a:t>текущий момент </a:t>
            </a:r>
            <a:r>
              <a:rPr lang="ru-RU" sz="2800" dirty="0" smtClean="0">
                <a:solidFill>
                  <a:srgbClr val="FFFFFF"/>
                </a:solidFill>
              </a:rPr>
              <a:t>в </a:t>
            </a:r>
            <a:r>
              <a:rPr lang="ru-RU" sz="2800" dirty="0" smtClean="0">
                <a:solidFill>
                  <a:srgbClr val="FFFFFF"/>
                </a:solidFill>
              </a:rPr>
              <a:t>справочной общедоступной системы </a:t>
            </a:r>
            <a:r>
              <a:rPr lang="ru-RU" sz="2800" dirty="0" smtClean="0">
                <a:solidFill>
                  <a:srgbClr val="FFFFFF"/>
                </a:solidFill>
              </a:rPr>
              <a:t>ярморочных площадок Ленинградской области </a:t>
            </a:r>
            <a:r>
              <a:rPr lang="ru-RU" sz="2800" dirty="0" smtClean="0">
                <a:solidFill>
                  <a:srgbClr val="FFFFFF"/>
                </a:solidFill>
              </a:rPr>
              <a:t>содержатся сведения о 6 </a:t>
            </a:r>
            <a:r>
              <a:rPr lang="ru-RU" sz="2800" dirty="0" smtClean="0">
                <a:solidFill>
                  <a:srgbClr val="FFFFFF"/>
                </a:solidFill>
              </a:rPr>
              <a:t>ярмарочных </a:t>
            </a:r>
            <a:r>
              <a:rPr lang="ru-RU" sz="2800" dirty="0" smtClean="0">
                <a:solidFill>
                  <a:srgbClr val="FFFFFF"/>
                </a:solidFill>
              </a:rPr>
              <a:t>площадках в районе.</a:t>
            </a:r>
            <a:endParaRPr lang="ru-RU" sz="2800" dirty="0" smtClean="0">
              <a:solidFill>
                <a:srgbClr val="FFFFFF"/>
              </a:solidFill>
            </a:endParaRPr>
          </a:p>
          <a:p>
            <a:pPr algn="just"/>
            <a:endParaRPr lang="ru-RU" sz="2800" dirty="0">
              <a:solidFill>
                <a:srgbClr val="FFFFFF"/>
              </a:solidFill>
            </a:endParaRPr>
          </a:p>
          <a:p>
            <a:pPr algn="just"/>
            <a:r>
              <a:rPr lang="ru-RU" sz="2800" dirty="0">
                <a:solidFill>
                  <a:srgbClr val="FFFFFF"/>
                </a:solidFill>
              </a:rPr>
              <a:t>Количество </a:t>
            </a:r>
            <a:r>
              <a:rPr lang="ru-RU" sz="2800" dirty="0" smtClean="0">
                <a:solidFill>
                  <a:srgbClr val="FFFFFF"/>
                </a:solidFill>
              </a:rPr>
              <a:t>немобильных НТО </a:t>
            </a:r>
            <a:r>
              <a:rPr lang="ru-RU" sz="2800" dirty="0">
                <a:solidFill>
                  <a:srgbClr val="FFFFFF"/>
                </a:solidFill>
              </a:rPr>
              <a:t>в 2024 </a:t>
            </a:r>
            <a:r>
              <a:rPr lang="ru-RU" sz="2800" dirty="0" smtClean="0">
                <a:solidFill>
                  <a:srgbClr val="FFFFFF"/>
                </a:solidFill>
              </a:rPr>
              <a:t>году, </a:t>
            </a:r>
            <a:r>
              <a:rPr lang="ru-RU" sz="2800" dirty="0" smtClean="0">
                <a:solidFill>
                  <a:srgbClr val="FFFFFF"/>
                </a:solidFill>
              </a:rPr>
              <a:t>по сравнению с 2023 </a:t>
            </a:r>
            <a:r>
              <a:rPr lang="ru-RU" sz="2800" dirty="0" smtClean="0">
                <a:solidFill>
                  <a:srgbClr val="FFFFFF"/>
                </a:solidFill>
              </a:rPr>
              <a:t>годом, </a:t>
            </a:r>
            <a:r>
              <a:rPr lang="ru-RU" sz="2800" dirty="0" smtClean="0">
                <a:solidFill>
                  <a:srgbClr val="FFFFFF"/>
                </a:solidFill>
              </a:rPr>
              <a:t>увеличилось с </a:t>
            </a:r>
            <a:r>
              <a:rPr lang="ru-RU" sz="2800" dirty="0" smtClean="0">
                <a:solidFill>
                  <a:srgbClr val="FFFFFF"/>
                </a:solidFill>
              </a:rPr>
              <a:t>200 до 210. Количество мобильных НТО </a:t>
            </a:r>
            <a:r>
              <a:rPr lang="ru-RU" sz="2800" dirty="0">
                <a:solidFill>
                  <a:srgbClr val="FFFFFF"/>
                </a:solidFill>
              </a:rPr>
              <a:t>в 2024 </a:t>
            </a:r>
            <a:r>
              <a:rPr lang="ru-RU" sz="2800" dirty="0" smtClean="0">
                <a:solidFill>
                  <a:srgbClr val="FFFFFF"/>
                </a:solidFill>
              </a:rPr>
              <a:t>году,</a:t>
            </a:r>
            <a:br>
              <a:rPr lang="ru-RU" sz="2800" dirty="0" smtClean="0">
                <a:solidFill>
                  <a:srgbClr val="FFFFFF"/>
                </a:solidFill>
              </a:rPr>
            </a:br>
            <a:r>
              <a:rPr lang="ru-RU" sz="2800" dirty="0" smtClean="0">
                <a:solidFill>
                  <a:srgbClr val="FFFFFF"/>
                </a:solidFill>
              </a:rPr>
              <a:t>по </a:t>
            </a:r>
            <a:r>
              <a:rPr lang="ru-RU" sz="2800" dirty="0" smtClean="0">
                <a:solidFill>
                  <a:srgbClr val="FFFFFF"/>
                </a:solidFill>
              </a:rPr>
              <a:t>сравнению с 2023 </a:t>
            </a:r>
            <a:r>
              <a:rPr lang="ru-RU" sz="2800" dirty="0" smtClean="0">
                <a:solidFill>
                  <a:srgbClr val="FFFFFF"/>
                </a:solidFill>
              </a:rPr>
              <a:t>годом, </a:t>
            </a:r>
            <a:r>
              <a:rPr lang="ru-RU" sz="2800" dirty="0" smtClean="0">
                <a:solidFill>
                  <a:srgbClr val="FFFFFF"/>
                </a:solidFill>
              </a:rPr>
              <a:t>не изменилось и составляет </a:t>
            </a:r>
            <a:r>
              <a:rPr lang="ru-RU" sz="2800" dirty="0" smtClean="0">
                <a:solidFill>
                  <a:srgbClr val="FFFFFF"/>
                </a:solidFill>
              </a:rPr>
              <a:t>16.</a:t>
            </a:r>
            <a:endParaRPr lang="ru-RU" sz="2800" dirty="0" smtClean="0">
              <a:solidFill>
                <a:srgbClr val="FFFFFF"/>
              </a:solidFill>
            </a:endParaRPr>
          </a:p>
          <a:p>
            <a:pPr algn="just"/>
            <a:endParaRPr lang="ru-RU" sz="2400" dirty="0">
              <a:solidFill>
                <a:srgbClr val="FFFFFF"/>
              </a:solidFill>
            </a:endParaRPr>
          </a:p>
          <a:p>
            <a:pPr algn="just"/>
            <a:endParaRPr lang="ru-RU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33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3972"/>
        </a:solidFill>
        <a:effectLst/>
      </p:bgPr>
    </p:bg>
    <p:spTree>
      <p:nvGrpSpPr>
        <p:cNvPr id="1" name="Shape 8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0" name="Google Shape;900;g1c14b79414f_0_364"/>
          <p:cNvGrpSpPr/>
          <p:nvPr/>
        </p:nvGrpSpPr>
        <p:grpSpPr>
          <a:xfrm>
            <a:off x="-111007" y="112704"/>
            <a:ext cx="1174496" cy="10077449"/>
            <a:chOff x="-1097817" y="0"/>
            <a:chExt cx="2652895" cy="14103266"/>
          </a:xfrm>
        </p:grpSpPr>
        <p:sp>
          <p:nvSpPr>
            <p:cNvPr id="902" name="Google Shape;902;g1c14b79414f_0_364"/>
            <p:cNvSpPr/>
            <p:nvPr/>
          </p:nvSpPr>
          <p:spPr>
            <a:xfrm>
              <a:off x="454394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29800"/>
              </a:srgbClr>
            </a:solidFill>
            <a:ln>
              <a:noFill/>
            </a:ln>
          </p:spPr>
        </p:sp>
        <p:sp>
          <p:nvSpPr>
            <p:cNvPr id="905" name="Google Shape;905;g1c14b79414f_0_364"/>
            <p:cNvSpPr/>
            <p:nvPr/>
          </p:nvSpPr>
          <p:spPr>
            <a:xfrm>
              <a:off x="0" y="0"/>
              <a:ext cx="191894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9800"/>
              </a:srgbClr>
            </a:solidFill>
            <a:ln>
              <a:noFill/>
            </a:ln>
          </p:spPr>
        </p:sp>
        <p:sp>
          <p:nvSpPr>
            <p:cNvPr id="908" name="Google Shape;908;g1c14b79414f_0_364"/>
            <p:cNvSpPr/>
            <p:nvPr/>
          </p:nvSpPr>
          <p:spPr>
            <a:xfrm>
              <a:off x="-1097817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14900"/>
              </a:srgbClr>
            </a:solidFill>
            <a:ln>
              <a:noFill/>
            </a:ln>
          </p:spPr>
        </p:sp>
        <p:sp>
          <p:nvSpPr>
            <p:cNvPr id="911" name="Google Shape;911;g1c14b79414f_0_364"/>
            <p:cNvSpPr/>
            <p:nvPr/>
          </p:nvSpPr>
          <p:spPr>
            <a:xfrm>
              <a:off x="1363183" y="0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9800"/>
              </a:srgbClr>
            </a:solidFill>
            <a:ln>
              <a:noFill/>
            </a:ln>
          </p:spPr>
        </p:sp>
        <p:sp>
          <p:nvSpPr>
            <p:cNvPr id="914" name="Google Shape;914;g1c14b79414f_0_364"/>
            <p:cNvSpPr/>
            <p:nvPr/>
          </p:nvSpPr>
          <p:spPr>
            <a:xfrm>
              <a:off x="-245479" y="127492"/>
              <a:ext cx="191895" cy="13975774"/>
            </a:xfrm>
            <a:custGeom>
              <a:avLst/>
              <a:gdLst/>
              <a:ahLst/>
              <a:cxnLst/>
              <a:rect l="l" t="t" r="r" b="b"/>
              <a:pathLst>
                <a:path w="49599" h="3612338" extrusionOk="0">
                  <a:moveTo>
                    <a:pt x="0" y="0"/>
                  </a:moveTo>
                  <a:lnTo>
                    <a:pt x="49599" y="0"/>
                  </a:lnTo>
                  <a:lnTo>
                    <a:pt x="49599" y="3612338"/>
                  </a:lnTo>
                  <a:lnTo>
                    <a:pt x="0" y="3612338"/>
                  </a:lnTo>
                  <a:close/>
                </a:path>
              </a:pathLst>
            </a:custGeom>
            <a:solidFill>
              <a:srgbClr val="FFFFFF">
                <a:alpha val="4710"/>
              </a:srgbClr>
            </a:solidFill>
            <a:ln>
              <a:noFill/>
            </a:ln>
          </p:spPr>
        </p:sp>
      </p:grpSp>
      <p:grpSp>
        <p:nvGrpSpPr>
          <p:cNvPr id="53" name="Google Shape;228;p2"/>
          <p:cNvGrpSpPr/>
          <p:nvPr/>
        </p:nvGrpSpPr>
        <p:grpSpPr>
          <a:xfrm>
            <a:off x="799015" y="299618"/>
            <a:ext cx="567750" cy="81000"/>
            <a:chOff x="4805675" y="892401"/>
            <a:chExt cx="567750" cy="81000"/>
          </a:xfrm>
        </p:grpSpPr>
        <p:sp>
          <p:nvSpPr>
            <p:cNvPr id="54" name="Google Shape;229;p2"/>
            <p:cNvSpPr/>
            <p:nvPr/>
          </p:nvSpPr>
          <p:spPr>
            <a:xfrm>
              <a:off x="529242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" name="Google Shape;230;p2"/>
            <p:cNvSpPr/>
            <p:nvPr/>
          </p:nvSpPr>
          <p:spPr>
            <a:xfrm>
              <a:off x="5049050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" name="Google Shape;231;p2"/>
            <p:cNvSpPr/>
            <p:nvPr/>
          </p:nvSpPr>
          <p:spPr>
            <a:xfrm>
              <a:off x="4805675" y="892401"/>
              <a:ext cx="81000" cy="81000"/>
            </a:xfrm>
            <a:prstGeom prst="ellipse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1393" y="209551"/>
            <a:ext cx="1329204" cy="1485899"/>
          </a:xfrm>
          <a:prstGeom prst="rect">
            <a:avLst/>
          </a:prstGeom>
        </p:spPr>
      </p:pic>
      <p:sp>
        <p:nvSpPr>
          <p:cNvPr id="16" name="Google Shape;917;g1c14b79414f_0_364"/>
          <p:cNvSpPr txBox="1"/>
          <p:nvPr/>
        </p:nvSpPr>
        <p:spPr>
          <a:xfrm>
            <a:off x="1637639" y="541289"/>
            <a:ext cx="15212958" cy="769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algn="ctr"/>
            <a:r>
              <a:rPr lang="ru-RU" sz="5000" b="1" dirty="0" smtClean="0">
                <a:solidFill>
                  <a:srgbClr val="FFFFFF"/>
                </a:solidFill>
              </a:rPr>
              <a:t>Результаты опроса по качеству жизни</a:t>
            </a:r>
            <a:endParaRPr sz="5000" b="1" dirty="0">
              <a:solidFill>
                <a:srgbClr val="FFFFFF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668955"/>
              </p:ext>
            </p:extLst>
          </p:nvPr>
        </p:nvGraphicFramePr>
        <p:xfrm>
          <a:off x="1427318" y="1843920"/>
          <a:ext cx="15831082" cy="667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1482"/>
                <a:gridCol w="7387200"/>
                <a:gridCol w="6422400"/>
              </a:tblGrid>
              <a:tr h="255155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Населенный пункт</a:t>
                      </a:r>
                      <a:endParaRPr lang="ru-RU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Удовлетворенность</a:t>
                      </a:r>
                      <a:endParaRPr lang="ru-RU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/>
                        <a:t>Не хватает</a:t>
                      </a:r>
                      <a:endParaRPr lang="ru-RU" sz="1800" dirty="0"/>
                    </a:p>
                  </a:txBody>
                  <a:tcPr anchor="ctr"/>
                </a:tc>
              </a:tr>
              <a:tr h="706398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п</a:t>
                      </a:r>
                      <a:r>
                        <a:rPr lang="ru-RU" sz="1800" dirty="0" smtClean="0"/>
                        <a:t>. Глажево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Удовлетворены опытом покупки продуктов и получением повседневных услуг, а также приобретением товаров в магазинах пешей доступности(4 балла</a:t>
                      </a:r>
                      <a:r>
                        <a:rPr lang="ru-RU" sz="1800" baseline="0" dirty="0" smtClean="0"/>
                        <a:t> из 5).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Не удовлетворены проведением досуга вне дома (3 балла из 5)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aseline="0" dirty="0" smtClean="0"/>
                        <a:t>Не удовлетворены опытом покупки товаров длительного </a:t>
                      </a:r>
                      <a:r>
                        <a:rPr lang="ru-RU" sz="1800" baseline="0" dirty="0" smtClean="0"/>
                        <a:t>пользования (</a:t>
                      </a:r>
                      <a:r>
                        <a:rPr lang="ru-RU" sz="1800" baseline="0" dirty="0" smtClean="0"/>
                        <a:t>2 балла из 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Ресторанов(кафе)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Развлекательных</a:t>
                      </a:r>
                      <a:r>
                        <a:rPr lang="ru-RU" sz="1800" baseline="0" dirty="0" smtClean="0"/>
                        <a:t> центров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Магазинов одежды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Магазинов бытовой техники</a:t>
                      </a:r>
                      <a:endParaRPr lang="ru-RU" sz="1800" dirty="0"/>
                    </a:p>
                  </a:txBody>
                  <a:tcPr/>
                </a:tc>
              </a:tr>
              <a:tr h="874018">
                <a:tc>
                  <a:txBody>
                    <a:bodyPr/>
                    <a:lstStyle/>
                    <a:p>
                      <a:r>
                        <a:rPr lang="ru-RU" sz="1800" dirty="0" smtClean="0"/>
                        <a:t>г. Кириши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Удовлетворены опытом покупки продуктов и получением повседневных услуг, а также приобретением товаров в магазинах пешей доступности(4</a:t>
                      </a:r>
                      <a:r>
                        <a:rPr lang="ru-RU" sz="1800" baseline="0" dirty="0" smtClean="0"/>
                        <a:t> </a:t>
                      </a:r>
                      <a:r>
                        <a:rPr lang="ru-RU" sz="1800" dirty="0" smtClean="0"/>
                        <a:t>балла</a:t>
                      </a:r>
                      <a:r>
                        <a:rPr lang="ru-RU" sz="1800" baseline="0" dirty="0" smtClean="0"/>
                        <a:t> из 5)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Не удовлетворены опытом покупки товаров длительного пользования(2 балла из 5)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Не удовлетворены проведением досуга в не дома (3 балла из 5</a:t>
                      </a:r>
                      <a:r>
                        <a:rPr lang="ru-RU" sz="1800" baseline="0" dirty="0" smtClean="0"/>
                        <a:t>)</a:t>
                      </a:r>
                      <a:endParaRPr lang="ru-RU" sz="18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Развлекательных центров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Ресторанов(кафе)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Объектов туристского показа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Магазинов фермерских</a:t>
                      </a:r>
                      <a:r>
                        <a:rPr lang="ru-RU" sz="1800" baseline="0" dirty="0" smtClean="0"/>
                        <a:t> продуктов и местных производителей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Магазинов федеральных торговых сетей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Магазинов одежды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Магазинов хозяйственных и строительных </a:t>
                      </a:r>
                      <a:r>
                        <a:rPr lang="ru-RU" sz="1800" baseline="0" dirty="0" smtClean="0"/>
                        <a:t>товаров</a:t>
                      </a:r>
                      <a:endParaRPr lang="ru-RU" sz="1800" dirty="0" smtClean="0"/>
                    </a:p>
                  </a:txBody>
                  <a:tcPr/>
                </a:tc>
              </a:tr>
              <a:tr h="295767">
                <a:tc>
                  <a:txBody>
                    <a:bodyPr/>
                    <a:lstStyle/>
                    <a:p>
                      <a:r>
                        <a:rPr lang="ru-RU" sz="1800" err="1" smtClean="0"/>
                        <a:t>п</a:t>
                      </a:r>
                      <a:r>
                        <a:rPr lang="ru-RU" sz="1800" smtClean="0"/>
                        <a:t>. Пчевжа</a:t>
                      </a:r>
                      <a:endParaRPr lang="ru-RU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aseline="0" dirty="0" smtClean="0"/>
                        <a:t>У</a:t>
                      </a:r>
                      <a:r>
                        <a:rPr lang="ru-RU" sz="1800" dirty="0" smtClean="0"/>
                        <a:t>довлетворены опытом покупки продуктов и получением повседневных услуг, а также приобретением товаров в магазинах пешей доступности(4</a:t>
                      </a:r>
                      <a:r>
                        <a:rPr lang="ru-RU" sz="1800" baseline="0" dirty="0" smtClean="0"/>
                        <a:t> </a:t>
                      </a:r>
                      <a:r>
                        <a:rPr lang="ru-RU" sz="1800" dirty="0" smtClean="0"/>
                        <a:t>балла</a:t>
                      </a:r>
                      <a:r>
                        <a:rPr lang="ru-RU" sz="1800" baseline="0" dirty="0" smtClean="0"/>
                        <a:t> из 5)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aseline="0" dirty="0" smtClean="0"/>
                        <a:t>Не удовлетворены проведением досуга </a:t>
                      </a:r>
                      <a:r>
                        <a:rPr lang="ru-RU" sz="1800" baseline="0" dirty="0" smtClean="0"/>
                        <a:t>вне </a:t>
                      </a:r>
                      <a:r>
                        <a:rPr lang="ru-RU" sz="1800" baseline="0" dirty="0" smtClean="0"/>
                        <a:t>дома и объектами общественного питания (1 балл из 5)</a:t>
                      </a:r>
                    </a:p>
                    <a:p>
                      <a:pPr marL="285750" marR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ru-RU" sz="1800" baseline="0" dirty="0" smtClean="0"/>
                        <a:t>Не удовлетворены опытом покупки товаров длительного пользования(2 балла из 5</a:t>
                      </a:r>
                      <a:r>
                        <a:rPr lang="ru-RU" sz="1800" baseline="0" dirty="0" smtClean="0"/>
                        <a:t>)</a:t>
                      </a:r>
                      <a:endParaRPr lang="ru-RU" sz="180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Магазинов шаговой доступности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dirty="0" smtClean="0"/>
                        <a:t>Развлекательных центров</a:t>
                      </a:r>
                      <a:endParaRPr lang="ru-RU" sz="1800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Магазинов фермерских продуктов и местных производителей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Магазинов одежды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ru-RU" sz="1800" baseline="0" dirty="0" smtClean="0"/>
                        <a:t>Киосков и павильонов по продаже мясной, овощной продукции</a:t>
                      </a:r>
                      <a:endParaRPr lang="ru-RU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10015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2434</TotalTime>
  <Words>1756</Words>
  <Application>Microsoft Office PowerPoint</Application>
  <PresentationFormat>Произвольный</PresentationFormat>
  <Paragraphs>445</Paragraphs>
  <Slides>27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27</vt:i4>
      </vt:variant>
    </vt:vector>
  </HeadingPairs>
  <TitlesOfParts>
    <vt:vector size="39" baseType="lpstr">
      <vt:lpstr>Arial</vt:lpstr>
      <vt:lpstr>Times New Roman</vt:lpstr>
      <vt:lpstr>Wingdings</vt:lpstr>
      <vt:lpstr>Lato</vt:lpstr>
      <vt:lpstr>Calibri</vt:lpstr>
      <vt:lpstr>Ubuntu</vt:lpstr>
      <vt:lpstr>HK Grotesk Bold</vt:lpstr>
      <vt:lpstr>Mukta Mahee</vt:lpstr>
      <vt:lpstr>Roboto Black</vt:lpstr>
      <vt:lpstr>Mukta Mahee ExtraLight</vt:lpstr>
      <vt:lpstr>Office Theme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Администратор</dc:creator>
  <cp:lastModifiedBy>Максим Владимирович Федоров</cp:lastModifiedBy>
  <cp:revision>188</cp:revision>
  <cp:lastPrinted>2025-04-08T06:33:30Z</cp:lastPrinted>
  <dcterms:created xsi:type="dcterms:W3CDTF">2006-08-16T00:00:00Z</dcterms:created>
  <dcterms:modified xsi:type="dcterms:W3CDTF">2025-04-15T14:47:11Z</dcterms:modified>
</cp:coreProperties>
</file>