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4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2" r:id="rId2"/>
    <p:sldMasterId id="2147483714" r:id="rId3"/>
    <p:sldMasterId id="2147483725" r:id="rId4"/>
    <p:sldMasterId id="2147483798" r:id="rId5"/>
  </p:sldMasterIdLst>
  <p:notesMasterIdLst>
    <p:notesMasterId r:id="rId16"/>
  </p:notesMasterIdLst>
  <p:handoutMasterIdLst>
    <p:handoutMasterId r:id="rId17"/>
  </p:handoutMasterIdLst>
  <p:sldIdLst>
    <p:sldId id="519" r:id="rId6"/>
    <p:sldId id="579" r:id="rId7"/>
    <p:sldId id="587" r:id="rId8"/>
    <p:sldId id="583" r:id="rId9"/>
    <p:sldId id="589" r:id="rId10"/>
    <p:sldId id="588" r:id="rId11"/>
    <p:sldId id="599" r:id="rId12"/>
    <p:sldId id="592" r:id="rId13"/>
    <p:sldId id="598" r:id="rId14"/>
    <p:sldId id="559" r:id="rId15"/>
  </p:sldIdLst>
  <p:sldSz cx="13681075" cy="7705725"/>
  <p:notesSz cx="9947275" cy="6858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4814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0963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64442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19257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74065" algn="l" defTabSz="909633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28886" algn="l" defTabSz="909633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183706" algn="l" defTabSz="909633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38512" algn="l" defTabSz="909633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1CCDE317-F8AD-412E-978B-99AE5E274AE6}">
          <p14:sldIdLst>
            <p14:sldId id="519"/>
            <p14:sldId id="579"/>
            <p14:sldId id="587"/>
            <p14:sldId id="583"/>
            <p14:sldId id="589"/>
            <p14:sldId id="588"/>
            <p14:sldId id="599"/>
            <p14:sldId id="592"/>
            <p14:sldId id="598"/>
            <p14:sldId id="559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427">
          <p15:clr>
            <a:srgbClr val="A4A3A4"/>
          </p15:clr>
        </p15:guide>
        <p15:guide id="2" pos="430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4E39"/>
    <a:srgbClr val="D4F5FA"/>
    <a:srgbClr val="BBC2E5"/>
    <a:srgbClr val="86B4F8"/>
    <a:srgbClr val="31EFEF"/>
    <a:srgbClr val="D8EFF4"/>
    <a:srgbClr val="F5F1E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1E171933-4619-4E11-9A3F-F7608DF75F80}" styleName="Средний стиль 1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Средний стиль 1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20846" autoAdjust="0"/>
    <p:restoredTop sz="92449" autoAdjust="0"/>
  </p:normalViewPr>
  <p:slideViewPr>
    <p:cSldViewPr>
      <p:cViewPr>
        <p:scale>
          <a:sx n="66" d="100"/>
          <a:sy n="66" d="100"/>
        </p:scale>
        <p:origin x="-485" y="-245"/>
      </p:cViewPr>
      <p:guideLst>
        <p:guide orient="horz" pos="2427"/>
        <p:guide pos="430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3" y="0"/>
            <a:ext cx="4310486" cy="342900"/>
          </a:xfrm>
          <a:prstGeom prst="rect">
            <a:avLst/>
          </a:prstGeom>
        </p:spPr>
        <p:txBody>
          <a:bodyPr vert="horz" lIns="91429" tIns="45714" rIns="91429" bIns="45714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34496" y="0"/>
            <a:ext cx="4310486" cy="342900"/>
          </a:xfrm>
          <a:prstGeom prst="rect">
            <a:avLst/>
          </a:prstGeom>
        </p:spPr>
        <p:txBody>
          <a:bodyPr vert="horz" lIns="91429" tIns="45714" rIns="91429" bIns="45714" rtlCol="0"/>
          <a:lstStyle>
            <a:lvl1pPr algn="r">
              <a:defRPr sz="1200"/>
            </a:lvl1pPr>
          </a:lstStyle>
          <a:p>
            <a:fld id="{BFCC50D2-EA55-4977-9C38-00CD24994358}" type="datetimeFigureOut">
              <a:rPr lang="ru-RU" smtClean="0"/>
              <a:t>26.02.2025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3" y="6513911"/>
            <a:ext cx="4310486" cy="342900"/>
          </a:xfrm>
          <a:prstGeom prst="rect">
            <a:avLst/>
          </a:prstGeom>
        </p:spPr>
        <p:txBody>
          <a:bodyPr vert="horz" lIns="91429" tIns="45714" rIns="91429" bIns="45714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34496" y="6513911"/>
            <a:ext cx="4310486" cy="342900"/>
          </a:xfrm>
          <a:prstGeom prst="rect">
            <a:avLst/>
          </a:prstGeom>
        </p:spPr>
        <p:txBody>
          <a:bodyPr vert="horz" lIns="91429" tIns="45714" rIns="91429" bIns="45714" rtlCol="0" anchor="b"/>
          <a:lstStyle>
            <a:lvl1pPr algn="r">
              <a:defRPr sz="1200"/>
            </a:lvl1pPr>
          </a:lstStyle>
          <a:p>
            <a:fld id="{AE438C31-BC2C-49ED-AC6C-A7FB1FD854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60216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2" y="3"/>
            <a:ext cx="4311569" cy="343230"/>
          </a:xfrm>
          <a:prstGeom prst="rect">
            <a:avLst/>
          </a:prstGeom>
        </p:spPr>
        <p:txBody>
          <a:bodyPr vert="horz" lIns="91429" tIns="45714" rIns="91429" bIns="45714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33390" y="3"/>
            <a:ext cx="4311569" cy="343230"/>
          </a:xfrm>
          <a:prstGeom prst="rect">
            <a:avLst/>
          </a:prstGeom>
        </p:spPr>
        <p:txBody>
          <a:bodyPr vert="horz" lIns="91429" tIns="45714" rIns="91429" bIns="45714" rtlCol="0"/>
          <a:lstStyle>
            <a:lvl1pPr algn="r">
              <a:defRPr sz="1200"/>
            </a:lvl1pPr>
          </a:lstStyle>
          <a:p>
            <a:fld id="{524164C1-F11D-4271-999A-C00DB3324A94}" type="datetimeFigureOut">
              <a:rPr lang="ru-RU" smtClean="0"/>
              <a:t>26.02.2025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690813" y="514350"/>
            <a:ext cx="456565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9" tIns="45714" rIns="91429" bIns="45714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4271" y="3257940"/>
            <a:ext cx="7958750" cy="3085771"/>
          </a:xfrm>
          <a:prstGeom prst="rect">
            <a:avLst/>
          </a:prstGeom>
        </p:spPr>
        <p:txBody>
          <a:bodyPr vert="horz" lIns="91429" tIns="45714" rIns="91429" bIns="45714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2" y="6513677"/>
            <a:ext cx="4311569" cy="343230"/>
          </a:xfrm>
          <a:prstGeom prst="rect">
            <a:avLst/>
          </a:prstGeom>
        </p:spPr>
        <p:txBody>
          <a:bodyPr vert="horz" lIns="91429" tIns="45714" rIns="91429" bIns="45714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33390" y="6513677"/>
            <a:ext cx="4311569" cy="343230"/>
          </a:xfrm>
          <a:prstGeom prst="rect">
            <a:avLst/>
          </a:prstGeom>
        </p:spPr>
        <p:txBody>
          <a:bodyPr vert="horz" lIns="91429" tIns="45714" rIns="91429" bIns="45714" rtlCol="0" anchor="b"/>
          <a:lstStyle>
            <a:lvl1pPr algn="r">
              <a:defRPr sz="1200"/>
            </a:lvl1pPr>
          </a:lstStyle>
          <a:p>
            <a:fld id="{2B4C7D6A-3C1D-48E8-9990-EACFE27C22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9818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0963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814" algn="l" defTabSz="90963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633" algn="l" defTabSz="90963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4442" algn="l" defTabSz="90963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9257" algn="l" defTabSz="90963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4065" algn="l" defTabSz="90963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8886" algn="l" defTabSz="90963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3706" algn="l" defTabSz="90963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8512" algn="l" defTabSz="90963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13"/>
              </a:spcBef>
              <a:spcAft>
                <a:spcPts val="13"/>
              </a:spcAft>
            </a:pPr>
            <a:fld id="{5D6AF5CD-8D77-4147-B015-DEA9F27E14DC}" type="slidenum">
              <a:rPr lang="ru-RU" altLang="ru-RU" sz="1300" smtClean="0"/>
              <a:pPr>
                <a:spcBef>
                  <a:spcPts val="13"/>
                </a:spcBef>
                <a:spcAft>
                  <a:spcPts val="13"/>
                </a:spcAft>
              </a:pPr>
              <a:t>1</a:t>
            </a:fld>
            <a:endParaRPr lang="ru-RU" altLang="ru-RU" sz="1300" smtClean="0"/>
          </a:p>
        </p:txBody>
      </p:sp>
      <p:sp>
        <p:nvSpPr>
          <p:cNvPr id="1536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690813" y="520700"/>
            <a:ext cx="4565650" cy="257175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36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94267" y="3257361"/>
            <a:ext cx="7958750" cy="308626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692400" y="515938"/>
            <a:ext cx="4562475" cy="2570162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2FB82C-153F-4E5B-9C4D-5017BDDBB9A0}" type="slidenum">
              <a:rPr lang="ru-RU" smtClean="0">
                <a:solidFill>
                  <a:prstClr val="black"/>
                </a:solidFill>
              </a:rPr>
              <a:pPr/>
              <a:t>3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5752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4C7D6A-3C1D-48E8-9990-EACFE27C2289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73347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4C7D6A-3C1D-48E8-9990-EACFE27C2289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73347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4C7D6A-3C1D-48E8-9990-EACFE27C2289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73347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692400" y="515938"/>
            <a:ext cx="4562475" cy="2570162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2FB82C-153F-4E5B-9C4D-5017BDDBB9A0}" type="slidenum">
              <a:rPr lang="ru-RU" smtClean="0">
                <a:solidFill>
                  <a:prstClr val="black"/>
                </a:solidFill>
              </a:rPr>
              <a:pPr/>
              <a:t>7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5752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692400" y="515938"/>
            <a:ext cx="4562475" cy="2570162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2FB82C-153F-4E5B-9C4D-5017BDDBB9A0}" type="slidenum">
              <a:rPr lang="ru-RU" smtClean="0">
                <a:solidFill>
                  <a:prstClr val="black"/>
                </a:solidFill>
              </a:rPr>
              <a:pPr/>
              <a:t>8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5752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692400" y="515938"/>
            <a:ext cx="4562475" cy="2570162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2FB82C-153F-4E5B-9C4D-5017BDDBB9A0}" type="slidenum">
              <a:rPr lang="ru-RU" smtClean="0">
                <a:solidFill>
                  <a:prstClr val="black"/>
                </a:solidFill>
              </a:rPr>
              <a:pPr/>
              <a:t>9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5752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ChangeArrowheads="1"/>
          </p:cNvSpPr>
          <p:nvPr>
            <p:ph type="dt" idx="10"/>
          </p:nvPr>
        </p:nvSpPr>
        <p:spPr>
          <a:xfrm>
            <a:off x="940900" y="7141331"/>
            <a:ext cx="3076949" cy="408899"/>
          </a:xfrm>
          <a:prstGeom prst="rect">
            <a:avLst/>
          </a:prstGeom>
          <a:ln/>
        </p:spPr>
        <p:txBody>
          <a:bodyPr lIns="82800" tIns="41399" rIns="82800" bIns="41399"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idx="11"/>
          </p:nvPr>
        </p:nvSpPr>
        <p:spPr>
          <a:xfrm>
            <a:off x="4532111" y="7141331"/>
            <a:ext cx="4615422" cy="408899"/>
          </a:xfrm>
          <a:prstGeom prst="rect">
            <a:avLst/>
          </a:prstGeom>
          <a:ln/>
        </p:spPr>
        <p:txBody>
          <a:bodyPr lIns="82800" tIns="41399" rIns="82800" bIns="41399"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idx="12"/>
          </p:nvPr>
        </p:nvSpPr>
        <p:spPr>
          <a:xfrm>
            <a:off x="9661794" y="7141331"/>
            <a:ext cx="3076949" cy="408899"/>
          </a:xfrm>
          <a:prstGeom prst="rect">
            <a:avLst/>
          </a:prstGeom>
          <a:ln/>
        </p:spPr>
        <p:txBody>
          <a:bodyPr lIns="82800" tIns="41399" rIns="82800" bIns="41399"/>
          <a:lstStyle>
            <a:lvl1pPr>
              <a:defRPr/>
            </a:lvl1pPr>
          </a:lstStyle>
          <a:p>
            <a:pPr>
              <a:defRPr/>
            </a:pPr>
            <a:fld id="{9AA520F5-1EBA-4E04-8267-EABF677965A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652206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0601" y="410290"/>
            <a:ext cx="11799929" cy="1489417"/>
          </a:xfrm>
          <a:prstGeom prst="rect">
            <a:avLst/>
          </a:prstGeom>
        </p:spPr>
        <p:txBody>
          <a:bodyPr lIns="101851" tIns="50932" rIns="101851" bIns="50932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0601" y="2051307"/>
            <a:ext cx="11799929" cy="4889212"/>
          </a:xfrm>
          <a:prstGeom prst="rect">
            <a:avLst/>
          </a:prstGeom>
        </p:spPr>
        <p:txBody>
          <a:bodyPr lIns="101851" tIns="50932" rIns="101851" bIns="50932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939834" y="7142190"/>
            <a:ext cx="3079749" cy="409576"/>
          </a:xfrm>
          <a:prstGeom prst="rect">
            <a:avLst/>
          </a:prstGeom>
        </p:spPr>
        <p:txBody>
          <a:bodyPr lIns="101851" tIns="50932" rIns="101851" bIns="50932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CFFF7438-DCE0-4AF7-B3BD-107ACA530C80}" type="datetimeFigureOut">
              <a:rPr lang="ru-RU"/>
              <a:pPr>
                <a:defRPr/>
              </a:pPr>
              <a:t>26.02.2025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32317" y="7142190"/>
            <a:ext cx="4616452" cy="409576"/>
          </a:xfrm>
          <a:prstGeom prst="rect">
            <a:avLst/>
          </a:prstGeom>
        </p:spPr>
        <p:txBody>
          <a:bodyPr lIns="101851" tIns="50932" rIns="101851" bIns="50932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9661558" y="7142190"/>
            <a:ext cx="3079749" cy="409576"/>
          </a:xfrm>
          <a:prstGeom prst="rect">
            <a:avLst/>
          </a:prstGeom>
        </p:spPr>
        <p:txBody>
          <a:bodyPr lIns="101851" tIns="50932" rIns="101851" bIns="50932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EDB0ADED-770D-4005-9FF6-4ADA30DB4F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8563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45969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одну колонку с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2759887" y="1678655"/>
            <a:ext cx="9554415" cy="821360"/>
          </a:xfrm>
        </p:spPr>
        <p:txBody>
          <a:bodyPr/>
          <a:lstStyle>
            <a:lvl1pPr>
              <a:defRPr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7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5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1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7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3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91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49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07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66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58" y="2823431"/>
            <a:ext cx="9554438" cy="3976816"/>
          </a:xfrm>
        </p:spPr>
        <p:txBody>
          <a:bodyPr/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2100"/>
            </a:lvl4pPr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5173785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одну колонку без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7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5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1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7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3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91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49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07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66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58" y="1661578"/>
            <a:ext cx="9554438" cy="5138660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500459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две колонки с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2759887" y="1678655"/>
            <a:ext cx="9554415" cy="82136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7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5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1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7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3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91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49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07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66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57" y="2823461"/>
            <a:ext cx="4435507" cy="3976813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7891896" y="2823461"/>
            <a:ext cx="4422399" cy="3976813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8865892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две колонки без заголов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7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5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1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7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3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91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49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07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66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57" y="1602403"/>
            <a:ext cx="4435507" cy="5197841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7891896" y="1602403"/>
            <a:ext cx="4422399" cy="5197841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14213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диаграммой сле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7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5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1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7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3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91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49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07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66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7891896" y="1602403"/>
            <a:ext cx="4422399" cy="5197841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иаграмма 4"/>
          <p:cNvSpPr>
            <a:spLocks noGrp="1"/>
          </p:cNvSpPr>
          <p:nvPr>
            <p:ph type="chart" sz="quarter" idx="15"/>
          </p:nvPr>
        </p:nvSpPr>
        <p:spPr>
          <a:xfrm>
            <a:off x="2759913" y="1602402"/>
            <a:ext cx="4433817" cy="5197843"/>
          </a:xfrm>
        </p:spPr>
        <p:txBody>
          <a:bodyPr/>
          <a:lstStyle/>
          <a:p>
            <a:r>
              <a:rPr lang="ru-RU"/>
              <a:t>Вставка диаграммы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2770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диаграммой спра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7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5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1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7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3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91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49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07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66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2759883" y="1602403"/>
            <a:ext cx="4422399" cy="5197841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иаграмма 4"/>
          <p:cNvSpPr>
            <a:spLocks noGrp="1"/>
          </p:cNvSpPr>
          <p:nvPr>
            <p:ph type="chart" sz="quarter" idx="15"/>
          </p:nvPr>
        </p:nvSpPr>
        <p:spPr>
          <a:xfrm>
            <a:off x="7890011" y="1602402"/>
            <a:ext cx="4433817" cy="5197843"/>
          </a:xfrm>
        </p:spPr>
        <p:txBody>
          <a:bodyPr/>
          <a:lstStyle/>
          <a:p>
            <a:r>
              <a:rPr lang="ru-RU"/>
              <a:t>Вставка диаграммы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61455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выноск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7877379" y="1661582"/>
            <a:ext cx="5803713" cy="5144558"/>
          </a:xfrm>
          <a:prstGeom prst="rect">
            <a:avLst/>
          </a:prstGeom>
          <a:solidFill>
            <a:srgbClr val="00B2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33512" tIns="66751" rIns="133512" bIns="66751" rtlCol="0" anchor="ctr"/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7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5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1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7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3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91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49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07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66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57" y="1597980"/>
            <a:ext cx="4435507" cy="5202269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8213909" y="2568581"/>
            <a:ext cx="4871096" cy="382327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 sz="1300">
                <a:solidFill>
                  <a:schemeClr val="bg1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048333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фото навыл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2759887" y="1678655"/>
            <a:ext cx="9554415" cy="82136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7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5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1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7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3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91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49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07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66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96" y="2823458"/>
            <a:ext cx="4435477" cy="3976935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Рисунок 6"/>
          <p:cNvSpPr>
            <a:spLocks noGrp="1"/>
          </p:cNvSpPr>
          <p:nvPr>
            <p:ph type="pic" sz="quarter" idx="14"/>
          </p:nvPr>
        </p:nvSpPr>
        <p:spPr>
          <a:xfrm>
            <a:off x="7891890" y="2877200"/>
            <a:ext cx="5789192" cy="3923156"/>
          </a:xfrm>
        </p:spPr>
        <p:txBody>
          <a:bodyPr/>
          <a:lstStyle/>
          <a:p>
            <a:r>
              <a:rPr lang="ru-RU"/>
              <a:t>Вставка рисунка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4068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таблице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7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5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1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7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3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91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49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07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66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9" name="Таблица 8"/>
          <p:cNvSpPr>
            <a:spLocks noGrp="1"/>
          </p:cNvSpPr>
          <p:nvPr>
            <p:ph type="tbl" sz="quarter" idx="13"/>
          </p:nvPr>
        </p:nvSpPr>
        <p:spPr>
          <a:xfrm>
            <a:off x="2759879" y="1650289"/>
            <a:ext cx="9563908" cy="5149977"/>
          </a:xfrm>
        </p:spPr>
        <p:txBody>
          <a:bodyPr/>
          <a:lstStyle/>
          <a:p>
            <a:r>
              <a:rPr lang="ru-RU"/>
              <a:t>Вставка таблицы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56493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7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5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1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7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3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91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49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07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66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7439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одну колонку с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2759886" y="1678654"/>
            <a:ext cx="9554415" cy="821360"/>
          </a:xfrm>
        </p:spPr>
        <p:txBody>
          <a:bodyPr/>
          <a:lstStyle>
            <a:lvl1pPr>
              <a:defRPr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6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5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1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77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3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9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5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1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73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55" y="2823431"/>
            <a:ext cx="9554438" cy="3976816"/>
          </a:xfrm>
        </p:spPr>
        <p:txBody>
          <a:bodyPr/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2100"/>
            </a:lvl4pPr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5374263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одну колонку без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6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5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1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77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3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9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5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1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73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55" y="1661578"/>
            <a:ext cx="9554438" cy="5138660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1632250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две колонки с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2759886" y="1678654"/>
            <a:ext cx="9554415" cy="82136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6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5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1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77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3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9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5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1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73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57" y="2823461"/>
            <a:ext cx="4435507" cy="3976813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7891896" y="2823461"/>
            <a:ext cx="4422399" cy="3976813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8378435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две колонки без заголов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6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5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1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77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3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9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5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1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73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57" y="1602403"/>
            <a:ext cx="4435507" cy="5197841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7891896" y="1602403"/>
            <a:ext cx="4422399" cy="5197841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38478024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диаграммой сле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6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5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1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77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3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9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5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1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73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7891896" y="1602403"/>
            <a:ext cx="4422399" cy="5197841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иаграмма 4"/>
          <p:cNvSpPr>
            <a:spLocks noGrp="1"/>
          </p:cNvSpPr>
          <p:nvPr>
            <p:ph type="chart" sz="quarter" idx="15"/>
          </p:nvPr>
        </p:nvSpPr>
        <p:spPr>
          <a:xfrm>
            <a:off x="2759913" y="1602402"/>
            <a:ext cx="4433817" cy="5197843"/>
          </a:xfrm>
        </p:spPr>
        <p:txBody>
          <a:bodyPr/>
          <a:lstStyle/>
          <a:p>
            <a:r>
              <a:rPr lang="ru-RU"/>
              <a:t>Вставка диаграммы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4249839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диаграммой спра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6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5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1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77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3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9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5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1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73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2759883" y="1602403"/>
            <a:ext cx="4422399" cy="5197841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иаграмма 4"/>
          <p:cNvSpPr>
            <a:spLocks noGrp="1"/>
          </p:cNvSpPr>
          <p:nvPr>
            <p:ph type="chart" sz="quarter" idx="15"/>
          </p:nvPr>
        </p:nvSpPr>
        <p:spPr>
          <a:xfrm>
            <a:off x="7890008" y="1602402"/>
            <a:ext cx="4433817" cy="5197843"/>
          </a:xfrm>
        </p:spPr>
        <p:txBody>
          <a:bodyPr/>
          <a:lstStyle/>
          <a:p>
            <a:r>
              <a:rPr lang="ru-RU"/>
              <a:t>Вставка диаграммы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26140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выноск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7877373" y="1661582"/>
            <a:ext cx="5803713" cy="5144558"/>
          </a:xfrm>
          <a:prstGeom prst="rect">
            <a:avLst/>
          </a:prstGeom>
          <a:solidFill>
            <a:srgbClr val="00B2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33528" tIns="66762" rIns="133528" bIns="66762" rtlCol="0" anchor="ctr"/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6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5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1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77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3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9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5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1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73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57" y="1597980"/>
            <a:ext cx="4435507" cy="5202269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8213909" y="2568580"/>
            <a:ext cx="4871096" cy="382327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 sz="1300">
                <a:solidFill>
                  <a:schemeClr val="bg1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6693698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фото навыл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2759886" y="1678654"/>
            <a:ext cx="9554415" cy="82136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6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5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1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77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3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9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5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1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73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93" y="2823458"/>
            <a:ext cx="4435477" cy="3976935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Рисунок 6"/>
          <p:cNvSpPr>
            <a:spLocks noGrp="1"/>
          </p:cNvSpPr>
          <p:nvPr>
            <p:ph type="pic" sz="quarter" idx="14"/>
          </p:nvPr>
        </p:nvSpPr>
        <p:spPr>
          <a:xfrm>
            <a:off x="7891890" y="2877200"/>
            <a:ext cx="5789192" cy="3923156"/>
          </a:xfrm>
        </p:spPr>
        <p:txBody>
          <a:bodyPr/>
          <a:lstStyle/>
          <a:p>
            <a:r>
              <a:rPr lang="ru-RU"/>
              <a:t>Вставка рисунка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981126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таблице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6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5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1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77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3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9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5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1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73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9" name="Таблица 8"/>
          <p:cNvSpPr>
            <a:spLocks noGrp="1"/>
          </p:cNvSpPr>
          <p:nvPr>
            <p:ph type="tbl" sz="quarter" idx="13"/>
          </p:nvPr>
        </p:nvSpPr>
        <p:spPr>
          <a:xfrm>
            <a:off x="2759879" y="1650289"/>
            <a:ext cx="9563908" cy="5149977"/>
          </a:xfrm>
        </p:spPr>
        <p:txBody>
          <a:bodyPr/>
          <a:lstStyle/>
          <a:p>
            <a:r>
              <a:rPr lang="ru-RU"/>
              <a:t>Вставка таблицы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833514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6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5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1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77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3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9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5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1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73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61234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одну колонку с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2759883" y="1678684"/>
            <a:ext cx="9554415" cy="821359"/>
          </a:xfrm>
        </p:spPr>
        <p:txBody>
          <a:bodyPr/>
          <a:lstStyle>
            <a:lvl1pPr>
              <a:defRPr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3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61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23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8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46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308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70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31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93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49" y="2823431"/>
            <a:ext cx="9554438" cy="3976816"/>
          </a:xfrm>
        </p:spPr>
        <p:txBody>
          <a:bodyPr/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2300"/>
            </a:lvl4pPr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9396716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одну колонку без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3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61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23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8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46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308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70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31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93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49" y="1661577"/>
            <a:ext cx="9554438" cy="5138660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02409661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две колонки с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2759883" y="1678684"/>
            <a:ext cx="9554415" cy="82135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3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61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23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8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46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308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70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31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93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52" y="2823429"/>
            <a:ext cx="4435507" cy="3976814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7891890" y="2823429"/>
            <a:ext cx="4422399" cy="3976814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02727034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две колонки без заголов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3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61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23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8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46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308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70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31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93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52" y="1602398"/>
            <a:ext cx="4435507" cy="5197842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7891890" y="1602398"/>
            <a:ext cx="4422399" cy="5197842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81121428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диаграммой сле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3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61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23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8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46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308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70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31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93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7891890" y="1602398"/>
            <a:ext cx="4422399" cy="5197842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иаграмма 4"/>
          <p:cNvSpPr>
            <a:spLocks noGrp="1"/>
          </p:cNvSpPr>
          <p:nvPr>
            <p:ph type="chart" sz="quarter" idx="15"/>
          </p:nvPr>
        </p:nvSpPr>
        <p:spPr>
          <a:xfrm>
            <a:off x="2759913" y="1602402"/>
            <a:ext cx="4433817" cy="5197843"/>
          </a:xfrm>
        </p:spPr>
        <p:txBody>
          <a:bodyPr/>
          <a:lstStyle/>
          <a:p>
            <a:r>
              <a:rPr lang="ru-RU"/>
              <a:t>Вставка диаграммы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214046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диаграммой спра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3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61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23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8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46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308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70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31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93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2759878" y="1602398"/>
            <a:ext cx="4422399" cy="5197842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иаграмма 4"/>
          <p:cNvSpPr>
            <a:spLocks noGrp="1"/>
          </p:cNvSpPr>
          <p:nvPr>
            <p:ph type="chart" sz="quarter" idx="15"/>
          </p:nvPr>
        </p:nvSpPr>
        <p:spPr>
          <a:xfrm>
            <a:off x="7890005" y="1602402"/>
            <a:ext cx="4433817" cy="5197843"/>
          </a:xfrm>
        </p:spPr>
        <p:txBody>
          <a:bodyPr/>
          <a:lstStyle/>
          <a:p>
            <a:r>
              <a:rPr lang="ru-RU"/>
              <a:t>Вставка диаграммы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94323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выноск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7877370" y="1661580"/>
            <a:ext cx="5803713" cy="5144558"/>
          </a:xfrm>
          <a:prstGeom prst="rect">
            <a:avLst/>
          </a:prstGeom>
          <a:solidFill>
            <a:srgbClr val="00B2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33587" tIns="66790" rIns="133587" bIns="66790" rtlCol="0" anchor="ctr"/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3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61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23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8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46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308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70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31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93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52" y="1597977"/>
            <a:ext cx="4435507" cy="5202269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8213906" y="2568579"/>
            <a:ext cx="4871096" cy="382327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 sz="1300">
                <a:solidFill>
                  <a:schemeClr val="bg1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56941084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фото навыл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2759883" y="1678684"/>
            <a:ext cx="9554415" cy="82135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3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61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23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8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46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308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70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31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93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87" y="2823429"/>
            <a:ext cx="4435477" cy="3976935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Рисунок 6"/>
          <p:cNvSpPr>
            <a:spLocks noGrp="1"/>
          </p:cNvSpPr>
          <p:nvPr>
            <p:ph type="pic" sz="quarter" idx="14"/>
          </p:nvPr>
        </p:nvSpPr>
        <p:spPr>
          <a:xfrm>
            <a:off x="7891890" y="2877229"/>
            <a:ext cx="5789192" cy="3923156"/>
          </a:xfrm>
        </p:spPr>
        <p:txBody>
          <a:bodyPr/>
          <a:lstStyle/>
          <a:p>
            <a:r>
              <a:rPr lang="ru-RU"/>
              <a:t>Вставка рисунка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725025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таблице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3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61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23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8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46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308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70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31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93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9" name="Таблица 8"/>
          <p:cNvSpPr>
            <a:spLocks noGrp="1"/>
          </p:cNvSpPr>
          <p:nvPr>
            <p:ph type="tbl" sz="quarter" idx="13"/>
          </p:nvPr>
        </p:nvSpPr>
        <p:spPr>
          <a:xfrm>
            <a:off x="2759879" y="1650288"/>
            <a:ext cx="9563908" cy="5149977"/>
          </a:xfrm>
        </p:spPr>
        <p:txBody>
          <a:bodyPr/>
          <a:lstStyle/>
          <a:p>
            <a:r>
              <a:rPr lang="ru-RU"/>
              <a:t>Вставка таблицы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8776439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3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61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23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8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46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308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70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31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93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056264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26081" y="2393770"/>
            <a:ext cx="11628914" cy="165173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52161" y="4366577"/>
            <a:ext cx="9576753" cy="196924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110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220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33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441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552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662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773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883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A0B2B-DF0A-460F-908A-F644D3132C2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A31F4-F4B5-4E85-BFBF-8C49689831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799723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A0B2B-DF0A-460F-908A-F644D3132C2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A31F4-F4B5-4E85-BFBF-8C49689831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24469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80711" y="4951642"/>
            <a:ext cx="11628914" cy="1530443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80711" y="3266015"/>
            <a:ext cx="11628914" cy="1685627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11048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22096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3314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4419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5523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6628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7733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8838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A0B2B-DF0A-460F-908A-F644D3132C2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A31F4-F4B5-4E85-BFBF-8C49689831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325044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4054" y="1798003"/>
            <a:ext cx="6042475" cy="5085422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954546" y="1798003"/>
            <a:ext cx="6042475" cy="5085422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A0B2B-DF0A-460F-908A-F644D3132C2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A31F4-F4B5-4E85-BFBF-8C49689831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784858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4054" y="1724870"/>
            <a:ext cx="6044851" cy="718844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11048" indent="0">
              <a:buNone/>
              <a:defRPr sz="2700" b="1"/>
            </a:lvl2pPr>
            <a:lvl3pPr marL="1222096" indent="0">
              <a:buNone/>
              <a:defRPr sz="2400" b="1"/>
            </a:lvl3pPr>
            <a:lvl4pPr marL="1833143" indent="0">
              <a:buNone/>
              <a:defRPr sz="2100" b="1"/>
            </a:lvl4pPr>
            <a:lvl5pPr marL="2444191" indent="0">
              <a:buNone/>
              <a:defRPr sz="2100" b="1"/>
            </a:lvl5pPr>
            <a:lvl6pPr marL="3055239" indent="0">
              <a:buNone/>
              <a:defRPr sz="2100" b="1"/>
            </a:lvl6pPr>
            <a:lvl7pPr marL="3666287" indent="0">
              <a:buNone/>
              <a:defRPr sz="2100" b="1"/>
            </a:lvl7pPr>
            <a:lvl8pPr marL="4277335" indent="0">
              <a:buNone/>
              <a:defRPr sz="2100" b="1"/>
            </a:lvl8pPr>
            <a:lvl9pPr marL="4888382" indent="0">
              <a:buNone/>
              <a:defRPr sz="21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84054" y="2443714"/>
            <a:ext cx="6044851" cy="4439711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949797" y="1724870"/>
            <a:ext cx="6047225" cy="718844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11048" indent="0">
              <a:buNone/>
              <a:defRPr sz="2700" b="1"/>
            </a:lvl2pPr>
            <a:lvl3pPr marL="1222096" indent="0">
              <a:buNone/>
              <a:defRPr sz="2400" b="1"/>
            </a:lvl3pPr>
            <a:lvl4pPr marL="1833143" indent="0">
              <a:buNone/>
              <a:defRPr sz="2100" b="1"/>
            </a:lvl4pPr>
            <a:lvl5pPr marL="2444191" indent="0">
              <a:buNone/>
              <a:defRPr sz="2100" b="1"/>
            </a:lvl5pPr>
            <a:lvl6pPr marL="3055239" indent="0">
              <a:buNone/>
              <a:defRPr sz="2100" b="1"/>
            </a:lvl6pPr>
            <a:lvl7pPr marL="3666287" indent="0">
              <a:buNone/>
              <a:defRPr sz="2100" b="1"/>
            </a:lvl7pPr>
            <a:lvl8pPr marL="4277335" indent="0">
              <a:buNone/>
              <a:defRPr sz="2100" b="1"/>
            </a:lvl8pPr>
            <a:lvl9pPr marL="4888382" indent="0">
              <a:buNone/>
              <a:defRPr sz="21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949797" y="2443714"/>
            <a:ext cx="6047225" cy="4439711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A0B2B-DF0A-460F-908A-F644D3132C2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A31F4-F4B5-4E85-BFBF-8C49689831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351963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A0B2B-DF0A-460F-908A-F644D3132C2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A31F4-F4B5-4E85-BFBF-8C49689831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30739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A0B2B-DF0A-460F-908A-F644D3132C2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A31F4-F4B5-4E85-BFBF-8C49689831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764641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055" y="306802"/>
            <a:ext cx="4500979" cy="1305692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48920" y="306802"/>
            <a:ext cx="7648101" cy="6576623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4055" y="1612495"/>
            <a:ext cx="4500979" cy="5270931"/>
          </a:xfrm>
        </p:spPr>
        <p:txBody>
          <a:bodyPr/>
          <a:lstStyle>
            <a:lvl1pPr marL="0" indent="0">
              <a:buNone/>
              <a:defRPr sz="1900"/>
            </a:lvl1pPr>
            <a:lvl2pPr marL="611048" indent="0">
              <a:buNone/>
              <a:defRPr sz="1600"/>
            </a:lvl2pPr>
            <a:lvl3pPr marL="1222096" indent="0">
              <a:buNone/>
              <a:defRPr sz="1300"/>
            </a:lvl3pPr>
            <a:lvl4pPr marL="1833143" indent="0">
              <a:buNone/>
              <a:defRPr sz="1200"/>
            </a:lvl4pPr>
            <a:lvl5pPr marL="2444191" indent="0">
              <a:buNone/>
              <a:defRPr sz="1200"/>
            </a:lvl5pPr>
            <a:lvl6pPr marL="3055239" indent="0">
              <a:buNone/>
              <a:defRPr sz="1200"/>
            </a:lvl6pPr>
            <a:lvl7pPr marL="3666287" indent="0">
              <a:buNone/>
              <a:defRPr sz="1200"/>
            </a:lvl7pPr>
            <a:lvl8pPr marL="4277335" indent="0">
              <a:buNone/>
              <a:defRPr sz="1200"/>
            </a:lvl8pPr>
            <a:lvl9pPr marL="4888382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A0B2B-DF0A-460F-908A-F644D3132C2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A31F4-F4B5-4E85-BFBF-8C49689831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295243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81586" y="5394008"/>
            <a:ext cx="8208645" cy="636793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681586" y="688521"/>
            <a:ext cx="8208645" cy="4623435"/>
          </a:xfrm>
        </p:spPr>
        <p:txBody>
          <a:bodyPr/>
          <a:lstStyle>
            <a:lvl1pPr marL="0" indent="0">
              <a:buNone/>
              <a:defRPr sz="4300"/>
            </a:lvl1pPr>
            <a:lvl2pPr marL="611048" indent="0">
              <a:buNone/>
              <a:defRPr sz="3700"/>
            </a:lvl2pPr>
            <a:lvl3pPr marL="1222096" indent="0">
              <a:buNone/>
              <a:defRPr sz="3200"/>
            </a:lvl3pPr>
            <a:lvl4pPr marL="1833143" indent="0">
              <a:buNone/>
              <a:defRPr sz="2700"/>
            </a:lvl4pPr>
            <a:lvl5pPr marL="2444191" indent="0">
              <a:buNone/>
              <a:defRPr sz="2700"/>
            </a:lvl5pPr>
            <a:lvl6pPr marL="3055239" indent="0">
              <a:buNone/>
              <a:defRPr sz="2700"/>
            </a:lvl6pPr>
            <a:lvl7pPr marL="3666287" indent="0">
              <a:buNone/>
              <a:defRPr sz="2700"/>
            </a:lvl7pPr>
            <a:lvl8pPr marL="4277335" indent="0">
              <a:buNone/>
              <a:defRPr sz="2700"/>
            </a:lvl8pPr>
            <a:lvl9pPr marL="4888382" indent="0">
              <a:buNone/>
              <a:defRPr sz="27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681586" y="6030801"/>
            <a:ext cx="8208645" cy="904352"/>
          </a:xfrm>
        </p:spPr>
        <p:txBody>
          <a:bodyPr/>
          <a:lstStyle>
            <a:lvl1pPr marL="0" indent="0">
              <a:buNone/>
              <a:defRPr sz="1900"/>
            </a:lvl1pPr>
            <a:lvl2pPr marL="611048" indent="0">
              <a:buNone/>
              <a:defRPr sz="1600"/>
            </a:lvl2pPr>
            <a:lvl3pPr marL="1222096" indent="0">
              <a:buNone/>
              <a:defRPr sz="1300"/>
            </a:lvl3pPr>
            <a:lvl4pPr marL="1833143" indent="0">
              <a:buNone/>
              <a:defRPr sz="1200"/>
            </a:lvl4pPr>
            <a:lvl5pPr marL="2444191" indent="0">
              <a:buNone/>
              <a:defRPr sz="1200"/>
            </a:lvl5pPr>
            <a:lvl6pPr marL="3055239" indent="0">
              <a:buNone/>
              <a:defRPr sz="1200"/>
            </a:lvl6pPr>
            <a:lvl7pPr marL="3666287" indent="0">
              <a:buNone/>
              <a:defRPr sz="1200"/>
            </a:lvl7pPr>
            <a:lvl8pPr marL="4277335" indent="0">
              <a:buNone/>
              <a:defRPr sz="1200"/>
            </a:lvl8pPr>
            <a:lvl9pPr marL="4888382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A0B2B-DF0A-460F-908A-F644D3132C2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A31F4-F4B5-4E85-BFBF-8C49689831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631363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A0B2B-DF0A-460F-908A-F644D3132C2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A31F4-F4B5-4E85-BFBF-8C49689831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473820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918779" y="308587"/>
            <a:ext cx="3078242" cy="657483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4054" y="308587"/>
            <a:ext cx="9006708" cy="657483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A0B2B-DF0A-460F-908A-F644D3132C2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26.02.2025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A31F4-F4B5-4E85-BFBF-8C49689831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7157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image" Target="../media/image1.emf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image" Target="../media/image1.emf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image" Target="../media/image1.emf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theme" Target="../theme/theme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84" r:id="rId1"/>
    <p:sldLayoutId id="2147483810" r:id="rId2"/>
    <p:sldLayoutId id="2147483811" r:id="rId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500">
          <a:solidFill>
            <a:schemeClr val="tx2"/>
          </a:solidFill>
          <a:latin typeface="Arial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5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5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5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500">
          <a:solidFill>
            <a:schemeClr val="tx2"/>
          </a:solidFill>
          <a:latin typeface="Arial" charset="0"/>
        </a:defRPr>
      </a:lvl5pPr>
      <a:lvl6pPr marL="454814" algn="ctr" rtl="0" eaLnBrk="0" fontAlgn="base" hangingPunct="0">
        <a:spcBef>
          <a:spcPct val="0"/>
        </a:spcBef>
        <a:spcAft>
          <a:spcPct val="0"/>
        </a:spcAft>
        <a:defRPr sz="4500">
          <a:solidFill>
            <a:schemeClr val="tx2"/>
          </a:solidFill>
          <a:latin typeface="Arial" charset="0"/>
        </a:defRPr>
      </a:lvl6pPr>
      <a:lvl7pPr marL="909633" algn="ctr" rtl="0" eaLnBrk="0" fontAlgn="base" hangingPunct="0">
        <a:spcBef>
          <a:spcPct val="0"/>
        </a:spcBef>
        <a:spcAft>
          <a:spcPct val="0"/>
        </a:spcAft>
        <a:defRPr sz="4500">
          <a:solidFill>
            <a:schemeClr val="tx2"/>
          </a:solidFill>
          <a:latin typeface="Arial" charset="0"/>
        </a:defRPr>
      </a:lvl7pPr>
      <a:lvl8pPr marL="1364442" algn="ctr" rtl="0" eaLnBrk="0" fontAlgn="base" hangingPunct="0">
        <a:spcBef>
          <a:spcPct val="0"/>
        </a:spcBef>
        <a:spcAft>
          <a:spcPct val="0"/>
        </a:spcAft>
        <a:defRPr sz="4500">
          <a:solidFill>
            <a:schemeClr val="tx2"/>
          </a:solidFill>
          <a:latin typeface="Arial" charset="0"/>
        </a:defRPr>
      </a:lvl8pPr>
      <a:lvl9pPr marL="1819257" algn="ctr" rtl="0" eaLnBrk="0" fontAlgn="base" hangingPunct="0">
        <a:spcBef>
          <a:spcPct val="0"/>
        </a:spcBef>
        <a:spcAft>
          <a:spcPct val="0"/>
        </a:spcAft>
        <a:defRPr sz="4500">
          <a:solidFill>
            <a:schemeClr val="tx2"/>
          </a:solidFill>
          <a:latin typeface="Arial" charset="0"/>
        </a:defRPr>
      </a:lvl9pPr>
    </p:titleStyle>
    <p:bodyStyle>
      <a:lvl1pPr marL="341108" indent="-341108" algn="l" rtl="0" eaLnBrk="0" fontAlgn="base" hangingPunct="0">
        <a:spcBef>
          <a:spcPct val="20000"/>
        </a:spcBef>
        <a:spcAft>
          <a:spcPct val="0"/>
        </a:spcAft>
        <a:buChar char="•"/>
        <a:defRPr sz="2900">
          <a:solidFill>
            <a:schemeClr val="tx1"/>
          </a:solidFill>
          <a:latin typeface="Arial" charset="0"/>
        </a:defRPr>
      </a:lvl1pPr>
      <a:lvl2pPr marL="739072" indent="-284258" algn="l" rtl="0" eaLnBrk="0" fontAlgn="base" hangingPunct="0">
        <a:spcBef>
          <a:spcPct val="20000"/>
        </a:spcBef>
        <a:spcAft>
          <a:spcPct val="0"/>
        </a:spcAft>
        <a:buChar char="–"/>
        <a:defRPr sz="2700">
          <a:solidFill>
            <a:schemeClr val="tx1"/>
          </a:solidFill>
          <a:latin typeface="Arial" charset="0"/>
        </a:defRPr>
      </a:lvl2pPr>
      <a:lvl3pPr marL="1137037" indent="-227408" algn="l" rtl="0" eaLnBrk="0" fontAlgn="base" hangingPunct="0">
        <a:spcBef>
          <a:spcPct val="20000"/>
        </a:spcBef>
        <a:spcAft>
          <a:spcPct val="0"/>
        </a:spcAft>
        <a:buChar char="•"/>
        <a:defRPr sz="2300">
          <a:solidFill>
            <a:schemeClr val="tx1"/>
          </a:solidFill>
          <a:latin typeface="Arial" charset="0"/>
        </a:defRPr>
      </a:lvl3pPr>
      <a:lvl4pPr marL="1591857" indent="-227408" algn="l" rtl="0" eaLnBrk="0" fontAlgn="base" hangingPunct="0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Arial" charset="0"/>
        </a:defRPr>
      </a:lvl4pPr>
      <a:lvl5pPr marL="2046663" indent="-227408" algn="l" rtl="0" eaLnBrk="0" fontAlgn="base" hangingPunct="0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Arial" charset="0"/>
        </a:defRPr>
      </a:lvl5pPr>
      <a:lvl6pPr marL="2501475" indent="-227408" algn="l" rtl="0" eaLnBrk="0" fontAlgn="base" hangingPunct="0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Arial" charset="0"/>
        </a:defRPr>
      </a:lvl6pPr>
      <a:lvl7pPr marL="2956285" indent="-227408" algn="l" rtl="0" eaLnBrk="0" fontAlgn="base" hangingPunct="0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Arial" charset="0"/>
        </a:defRPr>
      </a:lvl7pPr>
      <a:lvl8pPr marL="3411105" indent="-227408" algn="l" rtl="0" eaLnBrk="0" fontAlgn="base" hangingPunct="0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Arial" charset="0"/>
        </a:defRPr>
      </a:lvl8pPr>
      <a:lvl9pPr marL="3865920" indent="-227408" algn="l" rtl="0" eaLnBrk="0" fontAlgn="base" hangingPunct="0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Arial" charset="0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58787" y="1677548"/>
            <a:ext cx="9577631" cy="82209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752250" y="2818329"/>
            <a:ext cx="9584166" cy="428121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92147" y="6903029"/>
            <a:ext cx="2121357" cy="410259"/>
          </a:xfrm>
          <a:prstGeom prst="rect">
            <a:avLst/>
          </a:prstGeom>
        </p:spPr>
        <p:txBody>
          <a:bodyPr vert="horz" lIns="120158" tIns="60078" rIns="120158" bIns="60078" rtlCol="0" anchor="ctr"/>
          <a:lstStyle>
            <a:lvl1pPr algn="l">
              <a:defRPr sz="1300" b="0" i="0">
                <a:solidFill>
                  <a:srgbClr val="0077C8"/>
                </a:solidFill>
                <a:latin typeface="Arial"/>
                <a:cs typeface="Arial"/>
              </a:defRPr>
            </a:lvl1pPr>
          </a:lstStyle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2441639" y="560725"/>
            <a:ext cx="643367" cy="410259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700" b="0" i="0">
                <a:solidFill>
                  <a:srgbClr val="00B2A9"/>
                </a:solidFill>
                <a:latin typeface="Arial"/>
                <a:cs typeface="Arial"/>
              </a:defRPr>
            </a:lvl1pPr>
          </a:lstStyle>
          <a:p>
            <a:fld id="{E8CC1B9C-23B7-B94D-B87E-2F844537633D}" type="slidenum">
              <a:rPr lang="ru-RU"/>
              <a:pPr/>
              <a:t>‹#›</a:t>
            </a:fld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3" y="475421"/>
            <a:ext cx="321730" cy="641685"/>
          </a:xfrm>
          <a:prstGeom prst="rect">
            <a:avLst/>
          </a:prstGeom>
          <a:solidFill>
            <a:srgbClr val="0077C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33512" tIns="66751" rIns="133512" bIns="66751" rtlCol="0" anchor="ctr"/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  <p:pic>
        <p:nvPicPr>
          <p:cNvPr id="10" name="Изображение 9" descr="for_ppt_minekonom.pdf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571" y="391812"/>
            <a:ext cx="1592565" cy="796729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13452357" y="475421"/>
            <a:ext cx="228732" cy="641685"/>
          </a:xfrm>
          <a:prstGeom prst="rect">
            <a:avLst/>
          </a:prstGeom>
          <a:solidFill>
            <a:srgbClr val="00B2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33512" tIns="66751" rIns="133512" bIns="66751" rtlCol="0" anchor="ctr"/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752244" y="1054577"/>
            <a:ext cx="9584166" cy="51334"/>
          </a:xfrm>
          <a:prstGeom prst="rect">
            <a:avLst/>
          </a:prstGeom>
          <a:gradFill flip="none" rotWithShape="1">
            <a:gsLst>
              <a:gs pos="0">
                <a:srgbClr val="0077C8"/>
              </a:gs>
              <a:gs pos="100000">
                <a:srgbClr val="00B2A9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3512" tIns="66751" rIns="133512" bIns="6675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897136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</p:sldLayoutIdLst>
  <p:hf hdr="0" dt="0"/>
  <p:txStyles>
    <p:titleStyle>
      <a:lvl1pPr algn="l" defTabSz="600779" rtl="0" eaLnBrk="1" latinLnBrk="0" hangingPunct="1">
        <a:spcBef>
          <a:spcPct val="0"/>
        </a:spcBef>
        <a:buNone/>
        <a:defRPr sz="2700" b="1" i="0" kern="1200" cap="all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0" indent="0" algn="l" defTabSz="600779" rtl="0" eaLnBrk="1" latinLnBrk="0" hangingPunct="1">
        <a:spcBef>
          <a:spcPts val="0"/>
        </a:spcBef>
        <a:buFontTx/>
        <a:buNone/>
        <a:defRPr sz="1700" b="0" i="0" kern="1200">
          <a:solidFill>
            <a:schemeClr val="tx1"/>
          </a:solidFill>
          <a:latin typeface="Arial"/>
          <a:ea typeface="+mn-ea"/>
          <a:cs typeface="Arial"/>
        </a:defRPr>
      </a:lvl1pPr>
      <a:lvl2pPr marL="0" indent="0" algn="l" defTabSz="600779" rtl="0" eaLnBrk="1" latinLnBrk="0" hangingPunct="1">
        <a:spcBef>
          <a:spcPts val="0"/>
        </a:spcBef>
        <a:buFontTx/>
        <a:buNone/>
        <a:defRPr sz="1900" b="1" i="0" kern="1200">
          <a:solidFill>
            <a:schemeClr val="tx1"/>
          </a:solidFill>
          <a:latin typeface="Arial"/>
          <a:ea typeface="+mn-ea"/>
          <a:cs typeface="Arial"/>
        </a:defRPr>
      </a:lvl2pPr>
      <a:lvl3pPr marL="250313" indent="-250313" algn="l" defTabSz="600779" rtl="0" eaLnBrk="1" latinLnBrk="0" hangingPunct="1">
        <a:spcBef>
          <a:spcPts val="0"/>
        </a:spcBef>
        <a:buSzPct val="80000"/>
        <a:buFont typeface="Lucida Grande"/>
        <a:buChar char="＞"/>
        <a:defRPr sz="1700" b="0" i="0" kern="1200">
          <a:solidFill>
            <a:schemeClr val="tx1"/>
          </a:solidFill>
          <a:latin typeface="Arial"/>
          <a:ea typeface="+mn-ea"/>
          <a:cs typeface="Arial"/>
        </a:defRPr>
      </a:lvl3pPr>
      <a:lvl4pPr marL="0" indent="0" algn="l" defTabSz="600779" rtl="0" eaLnBrk="1" latinLnBrk="0" hangingPunct="1">
        <a:spcBef>
          <a:spcPts val="0"/>
        </a:spcBef>
        <a:buFontTx/>
        <a:buNone/>
        <a:defRPr sz="2100" b="0" i="0" kern="1200" cap="all">
          <a:solidFill>
            <a:schemeClr val="tx1"/>
          </a:solidFill>
          <a:latin typeface="Arial"/>
          <a:ea typeface="+mn-ea"/>
          <a:cs typeface="Arial"/>
        </a:defRPr>
      </a:lvl4pPr>
      <a:lvl5pPr marL="0" indent="0" algn="l" defTabSz="600779" rtl="0" eaLnBrk="1" latinLnBrk="0" hangingPunct="1">
        <a:spcBef>
          <a:spcPts val="0"/>
        </a:spcBef>
        <a:buFontTx/>
        <a:buNone/>
        <a:defRPr sz="1300" b="0" i="0" kern="1200">
          <a:solidFill>
            <a:schemeClr val="tx1"/>
          </a:solidFill>
          <a:latin typeface="Arial"/>
          <a:ea typeface="+mn-ea"/>
          <a:cs typeface="Arial"/>
        </a:defRPr>
      </a:lvl5pPr>
      <a:lvl6pPr marL="3304290" indent="-300393" algn="l" defTabSz="600779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05077" indent="-300393" algn="l" defTabSz="600779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05845" indent="-300393" algn="l" defTabSz="600779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06638" indent="-300393" algn="l" defTabSz="600779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007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600779" algn="l" defTabSz="6007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201562" algn="l" defTabSz="6007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802336" algn="l" defTabSz="6007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403123" algn="l" defTabSz="6007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3003900" algn="l" defTabSz="6007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604674" algn="l" defTabSz="6007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4205462" algn="l" defTabSz="6007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806241" algn="l" defTabSz="6007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58787" y="1677544"/>
            <a:ext cx="9577631" cy="82209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752250" y="2818328"/>
            <a:ext cx="9584166" cy="428121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92147" y="6903027"/>
            <a:ext cx="2121357" cy="410259"/>
          </a:xfrm>
          <a:prstGeom prst="rect">
            <a:avLst/>
          </a:prstGeom>
        </p:spPr>
        <p:txBody>
          <a:bodyPr vert="horz" lIns="120177" tIns="60088" rIns="120177" bIns="60088" rtlCol="0" anchor="ctr"/>
          <a:lstStyle>
            <a:lvl1pPr algn="l">
              <a:defRPr sz="1300" b="0" i="0">
                <a:solidFill>
                  <a:srgbClr val="0077C8"/>
                </a:solidFill>
                <a:latin typeface="Arial"/>
                <a:cs typeface="Arial"/>
              </a:defRPr>
            </a:lvl1pPr>
          </a:lstStyle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2441639" y="560724"/>
            <a:ext cx="643367" cy="410259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700" b="0" i="0">
                <a:solidFill>
                  <a:srgbClr val="00B2A9"/>
                </a:solidFill>
                <a:latin typeface="Arial"/>
                <a:cs typeface="Arial"/>
              </a:defRPr>
            </a:lvl1pPr>
          </a:lstStyle>
          <a:p>
            <a:fld id="{E8CC1B9C-23B7-B94D-B87E-2F844537633D}" type="slidenum">
              <a:rPr lang="ru-RU"/>
              <a:pPr/>
              <a:t>‹#›</a:t>
            </a:fld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3" y="475421"/>
            <a:ext cx="321730" cy="641685"/>
          </a:xfrm>
          <a:prstGeom prst="rect">
            <a:avLst/>
          </a:prstGeom>
          <a:solidFill>
            <a:srgbClr val="0077C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33528" tIns="66762" rIns="133528" bIns="66762" rtlCol="0" anchor="ctr"/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  <p:pic>
        <p:nvPicPr>
          <p:cNvPr id="10" name="Изображение 9" descr="for_ppt_minekonom.pdf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571" y="391812"/>
            <a:ext cx="1592565" cy="796729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13452357" y="475421"/>
            <a:ext cx="228732" cy="641685"/>
          </a:xfrm>
          <a:prstGeom prst="rect">
            <a:avLst/>
          </a:prstGeom>
          <a:solidFill>
            <a:srgbClr val="00B2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33528" tIns="66762" rIns="133528" bIns="66762" rtlCol="0" anchor="ctr"/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752244" y="1054577"/>
            <a:ext cx="9584166" cy="51334"/>
          </a:xfrm>
          <a:prstGeom prst="rect">
            <a:avLst/>
          </a:prstGeom>
          <a:gradFill flip="none" rotWithShape="1">
            <a:gsLst>
              <a:gs pos="0">
                <a:srgbClr val="0077C8"/>
              </a:gs>
              <a:gs pos="100000">
                <a:srgbClr val="00B2A9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3528" tIns="66762" rIns="133528" bIns="6676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8018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</p:sldLayoutIdLst>
  <p:hf hdr="0" dt="0"/>
  <p:txStyles>
    <p:titleStyle>
      <a:lvl1pPr algn="l" defTabSz="600874" rtl="0" eaLnBrk="1" latinLnBrk="0" hangingPunct="1">
        <a:spcBef>
          <a:spcPct val="0"/>
        </a:spcBef>
        <a:buNone/>
        <a:defRPr sz="2700" b="1" i="0" kern="1200" cap="all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0" indent="0" algn="l" defTabSz="600874" rtl="0" eaLnBrk="1" latinLnBrk="0" hangingPunct="1">
        <a:spcBef>
          <a:spcPts val="0"/>
        </a:spcBef>
        <a:buFontTx/>
        <a:buNone/>
        <a:defRPr sz="1700" b="0" i="0" kern="1200">
          <a:solidFill>
            <a:schemeClr val="tx1"/>
          </a:solidFill>
          <a:latin typeface="Arial"/>
          <a:ea typeface="+mn-ea"/>
          <a:cs typeface="Arial"/>
        </a:defRPr>
      </a:lvl1pPr>
      <a:lvl2pPr marL="0" indent="0" algn="l" defTabSz="600874" rtl="0" eaLnBrk="1" latinLnBrk="0" hangingPunct="1">
        <a:spcBef>
          <a:spcPts val="0"/>
        </a:spcBef>
        <a:buFontTx/>
        <a:buNone/>
        <a:defRPr sz="1900" b="1" i="0" kern="1200">
          <a:solidFill>
            <a:schemeClr val="tx1"/>
          </a:solidFill>
          <a:latin typeface="Arial"/>
          <a:ea typeface="+mn-ea"/>
          <a:cs typeface="Arial"/>
        </a:defRPr>
      </a:lvl2pPr>
      <a:lvl3pPr marL="250353" indent="-250353" algn="l" defTabSz="600874" rtl="0" eaLnBrk="1" latinLnBrk="0" hangingPunct="1">
        <a:spcBef>
          <a:spcPts val="0"/>
        </a:spcBef>
        <a:buSzPct val="80000"/>
        <a:buFont typeface="Lucida Grande"/>
        <a:buChar char="＞"/>
        <a:defRPr sz="1700" b="0" i="0" kern="1200">
          <a:solidFill>
            <a:schemeClr val="tx1"/>
          </a:solidFill>
          <a:latin typeface="Arial"/>
          <a:ea typeface="+mn-ea"/>
          <a:cs typeface="Arial"/>
        </a:defRPr>
      </a:lvl3pPr>
      <a:lvl4pPr marL="0" indent="0" algn="l" defTabSz="600874" rtl="0" eaLnBrk="1" latinLnBrk="0" hangingPunct="1">
        <a:spcBef>
          <a:spcPts val="0"/>
        </a:spcBef>
        <a:buFontTx/>
        <a:buNone/>
        <a:defRPr sz="2100" b="0" i="0" kern="1200" cap="all">
          <a:solidFill>
            <a:schemeClr val="tx1"/>
          </a:solidFill>
          <a:latin typeface="Arial"/>
          <a:ea typeface="+mn-ea"/>
          <a:cs typeface="Arial"/>
        </a:defRPr>
      </a:lvl4pPr>
      <a:lvl5pPr marL="0" indent="0" algn="l" defTabSz="600874" rtl="0" eaLnBrk="1" latinLnBrk="0" hangingPunct="1">
        <a:spcBef>
          <a:spcPts val="0"/>
        </a:spcBef>
        <a:buFontTx/>
        <a:buNone/>
        <a:defRPr sz="1300" b="0" i="0" kern="1200">
          <a:solidFill>
            <a:schemeClr val="tx1"/>
          </a:solidFill>
          <a:latin typeface="Arial"/>
          <a:ea typeface="+mn-ea"/>
          <a:cs typeface="Arial"/>
        </a:defRPr>
      </a:lvl5pPr>
      <a:lvl6pPr marL="3304801" indent="-300436" algn="l" defTabSz="600874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05673" indent="-300436" algn="l" defTabSz="600874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06547" indent="-300436" algn="l" defTabSz="600874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07423" indent="-300436" algn="l" defTabSz="600874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008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600874" algn="l" defTabSz="6008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201746" algn="l" defTabSz="6008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802614" algn="l" defTabSz="6008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403496" algn="l" defTabSz="6008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3004369" algn="l" defTabSz="6008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605233" algn="l" defTabSz="6008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4206113" algn="l" defTabSz="6008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806986" algn="l" defTabSz="6008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58787" y="1677541"/>
            <a:ext cx="9577631" cy="82209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752250" y="2818324"/>
            <a:ext cx="9584166" cy="428121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92144" y="6903023"/>
            <a:ext cx="2121357" cy="410259"/>
          </a:xfrm>
          <a:prstGeom prst="rect">
            <a:avLst/>
          </a:prstGeom>
        </p:spPr>
        <p:txBody>
          <a:bodyPr vert="horz" lIns="120229" tIns="60112" rIns="120229" bIns="60112" rtlCol="0" anchor="ctr"/>
          <a:lstStyle>
            <a:lvl1pPr algn="l">
              <a:defRPr sz="1300" b="0" i="0">
                <a:solidFill>
                  <a:srgbClr val="0077C8"/>
                </a:solidFill>
                <a:latin typeface="Arial"/>
                <a:cs typeface="Arial"/>
              </a:defRPr>
            </a:lvl1pPr>
          </a:lstStyle>
          <a:p>
            <a:r>
              <a:rPr lang="ru-RU" smtClean="0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2441636" y="560723"/>
            <a:ext cx="643367" cy="410259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900" b="0" i="0">
                <a:solidFill>
                  <a:srgbClr val="00B2A9"/>
                </a:solidFill>
                <a:latin typeface="Arial"/>
                <a:cs typeface="Arial"/>
              </a:defRPr>
            </a:lvl1pPr>
          </a:lstStyle>
          <a:p>
            <a:fld id="{E8CC1B9C-23B7-B94D-B87E-2F844537633D}" type="slidenum">
              <a:rPr lang="ru-RU"/>
              <a:pPr/>
              <a:t>‹#›</a:t>
            </a:fld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2" y="475389"/>
            <a:ext cx="321730" cy="641686"/>
          </a:xfrm>
          <a:prstGeom prst="rect">
            <a:avLst/>
          </a:prstGeom>
          <a:solidFill>
            <a:srgbClr val="0077C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33587" tIns="66790" rIns="133587" bIns="66790" rtlCol="0" anchor="ctr"/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  <p:pic>
        <p:nvPicPr>
          <p:cNvPr id="10" name="Изображение 9" descr="for_ppt_minekonom.pdf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571" y="391783"/>
            <a:ext cx="1592565" cy="796728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13452357" y="475389"/>
            <a:ext cx="228732" cy="641686"/>
          </a:xfrm>
          <a:prstGeom prst="rect">
            <a:avLst/>
          </a:prstGeom>
          <a:solidFill>
            <a:srgbClr val="00B2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33587" tIns="66790" rIns="133587" bIns="66790" rtlCol="0" anchor="ctr"/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752244" y="1054574"/>
            <a:ext cx="9584166" cy="51334"/>
          </a:xfrm>
          <a:prstGeom prst="rect">
            <a:avLst/>
          </a:prstGeom>
          <a:gradFill flip="none" rotWithShape="1">
            <a:gsLst>
              <a:gs pos="0">
                <a:srgbClr val="0077C8"/>
              </a:gs>
              <a:gs pos="100000">
                <a:srgbClr val="00B2A9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3587" tIns="66790" rIns="133587" bIns="667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08559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</p:sldLayoutIdLst>
  <p:hf hdr="0" dt="0"/>
  <p:txStyles>
    <p:titleStyle>
      <a:lvl1pPr algn="l" defTabSz="601130" rtl="0" eaLnBrk="1" latinLnBrk="0" hangingPunct="1">
        <a:spcBef>
          <a:spcPct val="0"/>
        </a:spcBef>
        <a:buNone/>
        <a:defRPr sz="2700" b="1" i="0" kern="1200" cap="all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0" indent="0" algn="l" defTabSz="601130" rtl="0" eaLnBrk="1" latinLnBrk="0" hangingPunct="1">
        <a:spcBef>
          <a:spcPts val="0"/>
        </a:spcBef>
        <a:buFontTx/>
        <a:buNone/>
        <a:defRPr sz="1700" b="0" i="0" kern="1200">
          <a:solidFill>
            <a:schemeClr val="tx1"/>
          </a:solidFill>
          <a:latin typeface="Arial"/>
          <a:ea typeface="+mn-ea"/>
          <a:cs typeface="Arial"/>
        </a:defRPr>
      </a:lvl1pPr>
      <a:lvl2pPr marL="0" indent="0" algn="l" defTabSz="601130" rtl="0" eaLnBrk="1" latinLnBrk="0" hangingPunct="1">
        <a:spcBef>
          <a:spcPts val="0"/>
        </a:spcBef>
        <a:buFontTx/>
        <a:buNone/>
        <a:defRPr sz="1900" b="1" i="0" kern="1200">
          <a:solidFill>
            <a:schemeClr val="tx1"/>
          </a:solidFill>
          <a:latin typeface="Arial"/>
          <a:ea typeface="+mn-ea"/>
          <a:cs typeface="Arial"/>
        </a:defRPr>
      </a:lvl2pPr>
      <a:lvl3pPr marL="250463" indent="-250463" algn="l" defTabSz="601130" rtl="0" eaLnBrk="1" latinLnBrk="0" hangingPunct="1">
        <a:spcBef>
          <a:spcPts val="0"/>
        </a:spcBef>
        <a:buSzPct val="80000"/>
        <a:buFont typeface="Lucida Grande"/>
        <a:buChar char="＞"/>
        <a:defRPr sz="1700" b="0" i="0" kern="1200">
          <a:solidFill>
            <a:schemeClr val="tx1"/>
          </a:solidFill>
          <a:latin typeface="Arial"/>
          <a:ea typeface="+mn-ea"/>
          <a:cs typeface="Arial"/>
        </a:defRPr>
      </a:lvl3pPr>
      <a:lvl4pPr marL="0" indent="0" algn="l" defTabSz="601130" rtl="0" eaLnBrk="1" latinLnBrk="0" hangingPunct="1">
        <a:spcBef>
          <a:spcPts val="0"/>
        </a:spcBef>
        <a:buFontTx/>
        <a:buNone/>
        <a:defRPr sz="2300" b="0" i="0" kern="1200" cap="all">
          <a:solidFill>
            <a:schemeClr val="tx1"/>
          </a:solidFill>
          <a:latin typeface="Arial"/>
          <a:ea typeface="+mn-ea"/>
          <a:cs typeface="Arial"/>
        </a:defRPr>
      </a:lvl4pPr>
      <a:lvl5pPr marL="0" indent="0" algn="l" defTabSz="601130" rtl="0" eaLnBrk="1" latinLnBrk="0" hangingPunct="1">
        <a:spcBef>
          <a:spcPts val="0"/>
        </a:spcBef>
        <a:buFontTx/>
        <a:buNone/>
        <a:defRPr sz="1300" b="0" i="0" kern="1200">
          <a:solidFill>
            <a:schemeClr val="tx1"/>
          </a:solidFill>
          <a:latin typeface="Arial"/>
          <a:ea typeface="+mn-ea"/>
          <a:cs typeface="Arial"/>
        </a:defRPr>
      </a:lvl5pPr>
      <a:lvl6pPr marL="3306220" indent="-300571" algn="l" defTabSz="601130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07358" indent="-300571" algn="l" defTabSz="601130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08482" indent="-300571" algn="l" defTabSz="601130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09615" indent="-300571" algn="l" defTabSz="601130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0113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601130" algn="l" defTabSz="60113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202265" algn="l" defTabSz="60113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803390" algn="l" defTabSz="60113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404525" algn="l" defTabSz="60113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3005659" algn="l" defTabSz="60113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606787" algn="l" defTabSz="60113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207919" algn="l" defTabSz="60113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809052" algn="l" defTabSz="60113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054" y="308586"/>
            <a:ext cx="12312968" cy="1284288"/>
          </a:xfrm>
          <a:prstGeom prst="rect">
            <a:avLst/>
          </a:prstGeom>
        </p:spPr>
        <p:txBody>
          <a:bodyPr vert="horz" lIns="122210" tIns="61105" rIns="122210" bIns="61105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4054" y="1798003"/>
            <a:ext cx="12312968" cy="5085422"/>
          </a:xfrm>
          <a:prstGeom prst="rect">
            <a:avLst/>
          </a:prstGeom>
        </p:spPr>
        <p:txBody>
          <a:bodyPr vert="horz" lIns="122210" tIns="61105" rIns="122210" bIns="61105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84054" y="7142066"/>
            <a:ext cx="3192251" cy="410259"/>
          </a:xfrm>
          <a:prstGeom prst="rect">
            <a:avLst/>
          </a:prstGeom>
        </p:spPr>
        <p:txBody>
          <a:bodyPr vert="horz" lIns="122210" tIns="61105" rIns="122210" bIns="61105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22096" fontAlgn="auto">
              <a:spcBef>
                <a:spcPts val="0"/>
              </a:spcBef>
              <a:spcAft>
                <a:spcPts val="0"/>
              </a:spcAft>
            </a:pPr>
            <a:fld id="{7BEA0B2B-DF0A-460F-908A-F644D3132C23}" type="datetimeFigureOut">
              <a:rPr lang="ru-R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22096" fontAlgn="auto">
                <a:spcBef>
                  <a:spcPts val="0"/>
                </a:spcBef>
                <a:spcAft>
                  <a:spcPts val="0"/>
                </a:spcAft>
              </a:pPr>
              <a:t>26.02.2025</a:t>
            </a:fld>
            <a:endParaRPr lang="ru-R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674368" y="7142066"/>
            <a:ext cx="4332340" cy="410259"/>
          </a:xfrm>
          <a:prstGeom prst="rect">
            <a:avLst/>
          </a:prstGeom>
        </p:spPr>
        <p:txBody>
          <a:bodyPr vert="horz" lIns="122210" tIns="61105" rIns="122210" bIns="61105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22096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804770" y="7142066"/>
            <a:ext cx="3192251" cy="410259"/>
          </a:xfrm>
          <a:prstGeom prst="rect">
            <a:avLst/>
          </a:prstGeom>
        </p:spPr>
        <p:txBody>
          <a:bodyPr vert="horz" lIns="122210" tIns="61105" rIns="122210" bIns="61105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22096" fontAlgn="auto">
              <a:spcBef>
                <a:spcPts val="0"/>
              </a:spcBef>
              <a:spcAft>
                <a:spcPts val="0"/>
              </a:spcAft>
            </a:pPr>
            <a:fld id="{A14A31F4-F4B5-4E85-BFBF-8C49689831D6}" type="slidenum">
              <a:rPr lang="ru-R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22096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09998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2" r:id="rId4"/>
    <p:sldLayoutId id="2147483803" r:id="rId5"/>
    <p:sldLayoutId id="2147483804" r:id="rId6"/>
    <p:sldLayoutId id="2147483805" r:id="rId7"/>
    <p:sldLayoutId id="2147483806" r:id="rId8"/>
    <p:sldLayoutId id="2147483807" r:id="rId9"/>
    <p:sldLayoutId id="2147483808" r:id="rId10"/>
    <p:sldLayoutId id="2147483809" r:id="rId11"/>
  </p:sldLayoutIdLst>
  <p:txStyles>
    <p:titleStyle>
      <a:lvl1pPr algn="ctr" defTabSz="1222096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8286" indent="-458286" algn="l" defTabSz="1222096" rtl="0" eaLnBrk="1" latinLnBrk="0" hangingPunct="1">
        <a:spcBef>
          <a:spcPct val="20000"/>
        </a:spcBef>
        <a:buFont typeface="Arial" panose="020B0604020202020204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2953" indent="-381905" algn="l" defTabSz="1222096" rtl="0" eaLnBrk="1" latinLnBrk="0" hangingPunct="1">
        <a:spcBef>
          <a:spcPct val="20000"/>
        </a:spcBef>
        <a:buFont typeface="Arial" panose="020B0604020202020204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7620" indent="-305524" algn="l" defTabSz="1222096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8667" indent="-305524" algn="l" defTabSz="1222096" rtl="0" eaLnBrk="1" latinLnBrk="0" hangingPunct="1">
        <a:spcBef>
          <a:spcPct val="20000"/>
        </a:spcBef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9715" indent="-305524" algn="l" defTabSz="1222096" rtl="0" eaLnBrk="1" latinLnBrk="0" hangingPunct="1">
        <a:spcBef>
          <a:spcPct val="20000"/>
        </a:spcBef>
        <a:buFont typeface="Arial" panose="020B0604020202020204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60763" indent="-305524" algn="l" defTabSz="1222096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71811" indent="-305524" algn="l" defTabSz="1222096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82859" indent="-305524" algn="l" defTabSz="1222096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93906" indent="-305524" algn="l" defTabSz="1222096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222096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11048" algn="l" defTabSz="1222096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22096" algn="l" defTabSz="1222096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33143" algn="l" defTabSz="1222096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4191" algn="l" defTabSz="1222096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55239" algn="l" defTabSz="1222096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66287" algn="l" defTabSz="1222096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77335" algn="l" defTabSz="1222096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88382" algn="l" defTabSz="1222096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4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3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10.png"/><Relationship Id="rId11" Type="http://schemas.openxmlformats.org/officeDocument/2006/relationships/image" Target="../media/image13.png"/><Relationship Id="rId5" Type="http://schemas.openxmlformats.org/officeDocument/2006/relationships/image" Target="../media/image9.jpeg"/><Relationship Id="rId10" Type="http://schemas.openxmlformats.org/officeDocument/2006/relationships/image" Target="../media/image32.svg"/><Relationship Id="rId4" Type="http://schemas.openxmlformats.org/officeDocument/2006/relationships/image" Target="../media/image8.jpeg"/><Relationship Id="rId14" Type="http://schemas.openxmlformats.org/officeDocument/2006/relationships/image" Target="../media/image3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5167" y="1442"/>
            <a:ext cx="7815910" cy="3590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" name="TextBox 1"/>
          <p:cNvSpPr txBox="1">
            <a:spLocks noChangeArrowheads="1"/>
          </p:cNvSpPr>
          <p:nvPr/>
        </p:nvSpPr>
        <p:spPr bwMode="auto">
          <a:xfrm>
            <a:off x="468028" y="3204790"/>
            <a:ext cx="9996703" cy="411548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800" tIns="41399" rIns="82800" bIns="41399">
            <a:spAutoFit/>
          </a:bodyPr>
          <a:lstStyle>
            <a:lvl1pPr>
              <a:lnSpc>
                <a:spcPct val="75000"/>
              </a:lnSpc>
              <a:spcBef>
                <a:spcPts val="1425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</a:tabLst>
              <a:defRPr sz="35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defRPr>
            </a:lvl1pPr>
            <a:lvl2pPr>
              <a:lnSpc>
                <a:spcPct val="75000"/>
              </a:lnSpc>
              <a:spcBef>
                <a:spcPts val="11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</a:tabLst>
              <a:defRPr sz="25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defRPr>
            </a:lvl2pPr>
            <a:lvl3pPr>
              <a:lnSpc>
                <a:spcPct val="75000"/>
              </a:lnSpc>
              <a:spcBef>
                <a:spcPts val="8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</a:tabLst>
              <a:defRPr sz="22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defRPr>
            </a:lvl3pPr>
            <a:lvl4pPr>
              <a:lnSpc>
                <a:spcPct val="75000"/>
              </a:lnSpc>
              <a:spcBef>
                <a:spcPts val="575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</a:tabLst>
              <a:defRPr sz="22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defRPr>
            </a:lvl4pPr>
            <a:lvl5pPr>
              <a:lnSpc>
                <a:spcPct val="75000"/>
              </a:lnSpc>
              <a:spcBef>
                <a:spcPts val="2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</a:tabLst>
              <a:defRPr sz="20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defRPr>
            </a:lvl5pPr>
            <a:lvl6pPr marL="2514600" indent="-228600" eaLnBrk="0" fontAlgn="base" hangingPunct="0">
              <a:lnSpc>
                <a:spcPct val="75000"/>
              </a:lnSpc>
              <a:spcBef>
                <a:spcPts val="2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</a:tabLst>
              <a:defRPr sz="20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defRPr>
            </a:lvl6pPr>
            <a:lvl7pPr marL="2971800" indent="-228600" eaLnBrk="0" fontAlgn="base" hangingPunct="0">
              <a:lnSpc>
                <a:spcPct val="75000"/>
              </a:lnSpc>
              <a:spcBef>
                <a:spcPts val="2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</a:tabLst>
              <a:defRPr sz="20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defRPr>
            </a:lvl7pPr>
            <a:lvl8pPr marL="3429000" indent="-228600" eaLnBrk="0" fontAlgn="base" hangingPunct="0">
              <a:lnSpc>
                <a:spcPct val="75000"/>
              </a:lnSpc>
              <a:spcBef>
                <a:spcPts val="2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</a:tabLst>
              <a:defRPr sz="20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defRPr>
            </a:lvl8pPr>
            <a:lvl9pPr marL="3886200" indent="-228600" eaLnBrk="0" fontAlgn="base" hangingPunct="0">
              <a:lnSpc>
                <a:spcPct val="75000"/>
              </a:lnSpc>
              <a:spcBef>
                <a:spcPts val="2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</a:tabLst>
              <a:defRPr sz="20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ts val="12"/>
              </a:spcBef>
            </a:pPr>
            <a:r>
              <a:rPr lang="ru-RU" altLang="ru-RU" sz="4300" b="1" dirty="0" smtClean="0">
                <a:solidFill>
                  <a:srgbClr val="0070C0"/>
                </a:solidFill>
                <a:latin typeface="Arial" pitchFamily="34" charset="0"/>
              </a:rPr>
              <a:t>О мерах поддержки субъектов МСП</a:t>
            </a:r>
          </a:p>
          <a:p>
            <a:pPr>
              <a:lnSpc>
                <a:spcPct val="100000"/>
              </a:lnSpc>
              <a:spcBef>
                <a:spcPts val="12"/>
              </a:spcBef>
            </a:pPr>
            <a:r>
              <a:rPr lang="ru-RU" altLang="ru-RU" sz="4300" b="1" dirty="0" smtClean="0">
                <a:solidFill>
                  <a:srgbClr val="0070C0"/>
                </a:solidFill>
                <a:latin typeface="Arial" pitchFamily="34" charset="0"/>
              </a:rPr>
              <a:t>Ленинградской области</a:t>
            </a:r>
          </a:p>
          <a:p>
            <a:pPr>
              <a:lnSpc>
                <a:spcPct val="100000"/>
              </a:lnSpc>
              <a:spcBef>
                <a:spcPts val="12"/>
              </a:spcBef>
            </a:pPr>
            <a:endParaRPr lang="ru-RU" altLang="ru-RU" sz="4300" b="1" dirty="0">
              <a:solidFill>
                <a:srgbClr val="0070C0"/>
              </a:solidFill>
              <a:latin typeface="Arial" pitchFamily="34" charset="0"/>
            </a:endParaRPr>
          </a:p>
          <a:p>
            <a:pPr>
              <a:lnSpc>
                <a:spcPct val="100000"/>
              </a:lnSpc>
              <a:spcBef>
                <a:spcPts val="12"/>
              </a:spcBef>
            </a:pPr>
            <a:endParaRPr lang="ru-RU" altLang="ru-RU" sz="4300" b="1" dirty="0" smtClean="0">
              <a:solidFill>
                <a:srgbClr val="0070C0"/>
              </a:solidFill>
              <a:latin typeface="Arial" pitchFamily="34" charset="0"/>
            </a:endParaRPr>
          </a:p>
          <a:p>
            <a:pPr>
              <a:lnSpc>
                <a:spcPct val="100000"/>
              </a:lnSpc>
              <a:spcBef>
                <a:spcPts val="12"/>
              </a:spcBef>
            </a:pPr>
            <a:r>
              <a:rPr lang="ru-RU" altLang="ru-RU" sz="3000" b="1" dirty="0" smtClean="0">
                <a:solidFill>
                  <a:srgbClr val="0070C0"/>
                </a:solidFill>
                <a:latin typeface="Arial" pitchFamily="34" charset="0"/>
              </a:rPr>
              <a:t>Главный специалист отдела </a:t>
            </a:r>
          </a:p>
          <a:p>
            <a:pPr>
              <a:lnSpc>
                <a:spcPct val="100000"/>
              </a:lnSpc>
              <a:spcBef>
                <a:spcPts val="12"/>
              </a:spcBef>
            </a:pPr>
            <a:r>
              <a:rPr lang="ru-RU" altLang="ru-RU" sz="3000" b="1" dirty="0" smtClean="0">
                <a:solidFill>
                  <a:srgbClr val="0070C0"/>
                </a:solidFill>
                <a:latin typeface="Arial" pitchFamily="34" charset="0"/>
              </a:rPr>
              <a:t>развития потребительского рынка комитета </a:t>
            </a:r>
          </a:p>
          <a:p>
            <a:pPr>
              <a:lnSpc>
                <a:spcPct val="100000"/>
              </a:lnSpc>
              <a:spcBef>
                <a:spcPts val="12"/>
              </a:spcBef>
            </a:pPr>
            <a:r>
              <a:rPr lang="ru-RU" altLang="ru-RU" sz="3000" b="1" dirty="0" smtClean="0">
                <a:solidFill>
                  <a:srgbClr val="0070C0"/>
                </a:solidFill>
                <a:latin typeface="Arial" pitchFamily="34" charset="0"/>
              </a:rPr>
              <a:t>Лоскутова Кристина Сергеевна</a:t>
            </a:r>
            <a:endParaRPr lang="ru-RU" altLang="ru-RU" sz="3000" b="1" dirty="0">
              <a:solidFill>
                <a:srgbClr val="0070C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253764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 bwMode="auto">
          <a:xfrm>
            <a:off x="0" y="0"/>
            <a:ext cx="13685389" cy="11885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</a:pPr>
            <a:r>
              <a:rPr lang="ru-RU" sz="3600" b="1" spc="-50" dirty="0">
                <a:solidFill>
                  <a:srgbClr val="FF0000"/>
                </a:solidFill>
                <a:latin typeface="Calibri"/>
              </a:rPr>
              <a:t>Виды поддержки </a:t>
            </a:r>
            <a:r>
              <a:rPr lang="ru-RU" sz="3600" b="1" spc="-50" dirty="0" smtClean="0">
                <a:solidFill>
                  <a:srgbClr val="FF0000"/>
                </a:solidFill>
                <a:latin typeface="Calibri"/>
              </a:rPr>
              <a:t>малого и </a:t>
            </a:r>
            <a:r>
              <a:rPr lang="ru-RU" sz="3600" b="1" spc="-50" dirty="0">
                <a:solidFill>
                  <a:srgbClr val="FF0000"/>
                </a:solidFill>
                <a:latin typeface="Calibri"/>
              </a:rPr>
              <a:t>среднего </a:t>
            </a:r>
            <a:r>
              <a:rPr lang="ru-RU" sz="3600" b="1" spc="-50" dirty="0" smtClean="0">
                <a:solidFill>
                  <a:srgbClr val="FF0000"/>
                </a:solidFill>
                <a:latin typeface="Calibri"/>
              </a:rPr>
              <a:t>бизнеса</a:t>
            </a:r>
          </a:p>
          <a:p>
            <a:pPr algn="ctr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</a:pPr>
            <a:r>
              <a:rPr lang="ru-RU" sz="3600" b="1" spc="-50" dirty="0" smtClean="0">
                <a:solidFill>
                  <a:srgbClr val="FF0000"/>
                </a:solidFill>
                <a:latin typeface="Calibri"/>
              </a:rPr>
              <a:t>в </a:t>
            </a:r>
            <a:r>
              <a:rPr lang="ru-RU" sz="3600" b="1" spc="-50" dirty="0">
                <a:solidFill>
                  <a:srgbClr val="FF0000"/>
                </a:solidFill>
                <a:latin typeface="Calibri"/>
              </a:rPr>
              <a:t>Ленинградской области</a:t>
            </a:r>
            <a:endParaRPr kumimoji="0" lang="ru-RU" sz="3600" b="0" i="0" u="none" strike="noStrike" cap="none" normalizeH="0" baseline="0" dirty="0" smtClean="0">
              <a:ln>
                <a:noFill/>
              </a:ln>
              <a:effectLst/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06" y="50952"/>
            <a:ext cx="1055189" cy="117958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268663" y="746125"/>
            <a:ext cx="1895475" cy="250825"/>
          </a:xfrm>
          <a:prstGeom prst="rect">
            <a:avLst/>
          </a:prstGeom>
        </p:spPr>
        <p:txBody>
          <a:bodyPr lIns="0" tIns="0" rIns="0" bIns="0"/>
          <a:lstStyle/>
          <a:p>
            <a:pPr algn="just" fontAlgn="auto">
              <a:lnSpc>
                <a:spcPts val="947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" sz="800" cap="small" dirty="0">
              <a:solidFill>
                <a:srgbClr val="522015"/>
              </a:solidFill>
              <a:latin typeface="Calibri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01675" y="436563"/>
            <a:ext cx="1604963" cy="781050"/>
          </a:xfrm>
          <a:prstGeom prst="rect">
            <a:avLst/>
          </a:prstGeom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" sz="950" b="1" dirty="0">
              <a:solidFill>
                <a:srgbClr val="522015"/>
              </a:solidFill>
              <a:latin typeface="Verdana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612949" y="6373420"/>
            <a:ext cx="219400" cy="247214"/>
          </a:xfrm>
          <a:prstGeom prst="rect">
            <a:avLst/>
          </a:prstGeom>
        </p:spPr>
        <p:txBody>
          <a:bodyPr wrap="square" lIns="0" tIns="0" rIns="0" bIns="0" anchor="ctr" anchorCtr="0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" sz="2200" b="1" spc="-100" dirty="0">
              <a:solidFill>
                <a:srgbClr val="EA4F3A"/>
              </a:solidFill>
              <a:latin typeface="Calibri"/>
            </a:endParaRPr>
          </a:p>
        </p:txBody>
      </p:sp>
      <p:sp>
        <p:nvSpPr>
          <p:cNvPr id="5126" name="Прямоугольник 7"/>
          <p:cNvSpPr>
            <a:spLocks noChangeArrowheads="1"/>
          </p:cNvSpPr>
          <p:nvPr/>
        </p:nvSpPr>
        <p:spPr bwMode="auto">
          <a:xfrm>
            <a:off x="8783638" y="6453808"/>
            <a:ext cx="3979578" cy="379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 anchorCtr="0"/>
          <a:lstStyle/>
          <a:p>
            <a:pPr algn="ctr">
              <a:lnSpc>
                <a:spcPts val="1225"/>
              </a:lnSpc>
              <a:spcBef>
                <a:spcPts val="10500"/>
              </a:spcBef>
            </a:pPr>
            <a:endParaRPr lang="ru-RU" sz="2200" b="1">
              <a:solidFill>
                <a:srgbClr val="CE9A6C"/>
              </a:solidFill>
              <a:latin typeface="Calibri"/>
            </a:endParaRPr>
          </a:p>
        </p:txBody>
      </p:sp>
      <p:sp>
        <p:nvSpPr>
          <p:cNvPr id="5128" name="Прямоугольник 11"/>
          <p:cNvSpPr>
            <a:spLocks noChangeArrowheads="1"/>
          </p:cNvSpPr>
          <p:nvPr/>
        </p:nvSpPr>
        <p:spPr bwMode="auto">
          <a:xfrm>
            <a:off x="135004" y="1206723"/>
            <a:ext cx="13249276" cy="60531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61938"/>
            <a:endParaRPr lang="ru-RU" sz="2800" b="1" dirty="0" smtClean="0">
              <a:solidFill>
                <a:srgbClr val="C00000"/>
              </a:solidFill>
              <a:latin typeface="Calibri" pitchFamily="34" charset="0"/>
            </a:endParaRPr>
          </a:p>
          <a:p>
            <a:pPr marL="261938"/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 pitchFamily="34" charset="0"/>
              </a:rPr>
              <a:t>            ФИНАНСОВАЯ </a:t>
            </a:r>
            <a:r>
              <a:rPr lang="ru-RU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pitchFamily="34" charset="0"/>
              </a:rPr>
              <a:t>ПОДДЕРЖКА	</a:t>
            </a:r>
            <a:r>
              <a:rPr lang="ru-RU" sz="2800" b="1" dirty="0">
                <a:solidFill>
                  <a:srgbClr val="C00000"/>
                </a:solidFill>
                <a:latin typeface="Calibri" pitchFamily="34" charset="0"/>
              </a:rPr>
              <a:t>	</a:t>
            </a:r>
            <a:r>
              <a:rPr lang="ru-RU" sz="2800" b="1" dirty="0" smtClean="0">
                <a:solidFill>
                  <a:srgbClr val="C00000"/>
                </a:solidFill>
                <a:latin typeface="Calibri" pitchFamily="34" charset="0"/>
              </a:rPr>
              <a:t>  </a:t>
            </a: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 pitchFamily="34" charset="0"/>
              </a:rPr>
              <a:t>КОНСУЛЬТАЦИОННАЯ </a:t>
            </a:r>
            <a:r>
              <a:rPr lang="ru-RU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pitchFamily="34" charset="0"/>
              </a:rPr>
              <a:t>ПОДДЕРЖКА</a:t>
            </a:r>
          </a:p>
          <a:p>
            <a:pPr marL="261938"/>
            <a:endParaRPr lang="ru-RU" sz="2800" b="1" dirty="0" smtClean="0">
              <a:solidFill>
                <a:srgbClr val="C00000"/>
              </a:solidFill>
              <a:latin typeface="Calibri" pitchFamily="34" charset="0"/>
            </a:endParaRPr>
          </a:p>
          <a:p>
            <a:pPr marL="261938"/>
            <a:endParaRPr lang="ru-RU" sz="2800" b="1" dirty="0" smtClean="0">
              <a:solidFill>
                <a:srgbClr val="FF0000"/>
              </a:solidFill>
            </a:endParaRPr>
          </a:p>
          <a:p>
            <a:pPr marL="261938"/>
            <a:endParaRPr lang="ru-RU" sz="2800" b="1" dirty="0">
              <a:solidFill>
                <a:srgbClr val="FF0000"/>
              </a:solidFill>
            </a:endParaRPr>
          </a:p>
          <a:p>
            <a:pPr marL="261938"/>
            <a:endParaRPr lang="ru-RU" sz="2800" b="1" dirty="0" smtClean="0">
              <a:solidFill>
                <a:srgbClr val="FF0000"/>
              </a:solidFill>
            </a:endParaRPr>
          </a:p>
          <a:p>
            <a:pPr marL="261938"/>
            <a:endParaRPr lang="ru-RU" sz="2800" b="1" dirty="0">
              <a:solidFill>
                <a:srgbClr val="FF0000"/>
              </a:solidFill>
            </a:endParaRPr>
          </a:p>
          <a:p>
            <a:pPr marL="261938"/>
            <a:endParaRPr lang="ru-RU" sz="2800" b="1" dirty="0" smtClean="0">
              <a:solidFill>
                <a:srgbClr val="FF0000"/>
              </a:solidFill>
            </a:endParaRPr>
          </a:p>
          <a:p>
            <a:pPr marL="261938"/>
            <a:endParaRPr lang="ru-RU" sz="2800" b="1" dirty="0">
              <a:solidFill>
                <a:srgbClr val="FF0000"/>
              </a:solidFill>
            </a:endParaRPr>
          </a:p>
          <a:p>
            <a:pPr marL="261938"/>
            <a:endParaRPr lang="ru-RU" sz="1600" b="1" dirty="0" smtClean="0">
              <a:solidFill>
                <a:srgbClr val="C00000"/>
              </a:solidFill>
              <a:latin typeface="+mn-lt"/>
            </a:endParaRPr>
          </a:p>
          <a:p>
            <a:pPr marL="261938"/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                                                ИМУЩЕСТВЕННАЯ </a:t>
            </a:r>
            <a:r>
              <a:rPr lang="ru-RU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ПОДДЕРЖКА</a:t>
            </a:r>
            <a:endParaRPr lang="ru-RU" sz="2800" b="1" dirty="0" smtClean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  <a:p>
            <a:pPr marL="261938" algn="ctr"/>
            <a:endParaRPr lang="ru-RU" sz="4000" b="1" dirty="0" smtClean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10" name="Прямоугольник 10"/>
          <p:cNvSpPr>
            <a:spLocks noChangeArrowheads="1"/>
          </p:cNvSpPr>
          <p:nvPr/>
        </p:nvSpPr>
        <p:spPr bwMode="auto">
          <a:xfrm>
            <a:off x="287809" y="2268686"/>
            <a:ext cx="6988759" cy="3024336"/>
          </a:xfrm>
          <a:prstGeom prst="rect">
            <a:avLst/>
          </a:prstGeom>
          <a:gradFill>
            <a:gsLst>
              <a:gs pos="0">
                <a:schemeClr val="bg2">
                  <a:lumMod val="50000"/>
                  <a:lumOff val="50000"/>
                </a:schemeClr>
              </a:gs>
              <a:gs pos="100000">
                <a:schemeClr val="lt2">
                  <a:shade val="30000"/>
                  <a:satMod val="200000"/>
                </a:schemeClr>
              </a:gs>
            </a:gsLst>
          </a:gradFill>
          <a:ln>
            <a:headEnd/>
            <a:tailEnd/>
          </a:ln>
        </p:spPr>
        <p:style>
          <a:lnRef idx="1">
            <a:schemeClr val="dk1"/>
          </a:lnRef>
          <a:fillRef idx="1003">
            <a:schemeClr val="lt2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0" tIns="0" rIns="0" bIns="0" anchor="ctr" anchorCtr="0"/>
          <a:lstStyle/>
          <a:p>
            <a:pPr marL="174625"/>
            <a:r>
              <a:rPr lang="ru-RU" sz="2200" b="1" dirty="0" smtClean="0">
                <a:solidFill>
                  <a:prstClr val="black"/>
                </a:solidFill>
                <a:latin typeface="Calibri"/>
              </a:rPr>
              <a:t>– Налоговые льготы</a:t>
            </a:r>
            <a:br>
              <a:rPr lang="ru-RU" sz="2200" b="1" dirty="0" smtClean="0">
                <a:solidFill>
                  <a:prstClr val="black"/>
                </a:solidFill>
                <a:latin typeface="Calibri"/>
              </a:rPr>
            </a:br>
            <a:r>
              <a:rPr lang="ru-RU" sz="2200" b="1" dirty="0" smtClean="0">
                <a:solidFill>
                  <a:prstClr val="black"/>
                </a:solidFill>
                <a:latin typeface="Calibri"/>
              </a:rPr>
              <a:t>(78-ОЗ от 12.10.2009 - УСН; 80-ОЗ от 07.11.2012 - ПСН)</a:t>
            </a:r>
          </a:p>
          <a:p>
            <a:pPr marL="174625"/>
            <a:endParaRPr lang="ru-RU" sz="1500" b="1" dirty="0" smtClean="0">
              <a:solidFill>
                <a:prstClr val="black"/>
              </a:solidFill>
              <a:latin typeface="Calibri"/>
            </a:endParaRPr>
          </a:p>
          <a:p>
            <a:pPr marL="174625"/>
            <a:r>
              <a:rPr lang="ru-RU" sz="2200" b="1" dirty="0" smtClean="0">
                <a:solidFill>
                  <a:prstClr val="black"/>
                </a:solidFill>
                <a:latin typeface="Calibri"/>
              </a:rPr>
              <a:t>– </a:t>
            </a:r>
            <a:r>
              <a:rPr lang="ru-RU" sz="2200" b="1" dirty="0">
                <a:solidFill>
                  <a:prstClr val="black"/>
                </a:solidFill>
                <a:latin typeface="Calibri"/>
              </a:rPr>
              <a:t>Субсидии предпринимателям, организациям </a:t>
            </a:r>
            <a:r>
              <a:rPr lang="ru-RU" sz="2200" b="1" dirty="0" smtClean="0">
                <a:solidFill>
                  <a:prstClr val="black"/>
                </a:solidFill>
                <a:latin typeface="Calibri"/>
              </a:rPr>
              <a:t>инфраструктуры поддержки</a:t>
            </a:r>
            <a:r>
              <a:rPr lang="ru-RU" sz="2200" b="1" dirty="0">
                <a:solidFill>
                  <a:prstClr val="black"/>
                </a:solidFill>
                <a:latin typeface="Calibri"/>
              </a:rPr>
              <a:t>, муниципальным </a:t>
            </a:r>
            <a:r>
              <a:rPr lang="ru-RU" sz="2200" b="1" dirty="0" smtClean="0">
                <a:solidFill>
                  <a:prstClr val="black"/>
                </a:solidFill>
                <a:latin typeface="Calibri"/>
              </a:rPr>
              <a:t>образованиям</a:t>
            </a:r>
          </a:p>
          <a:p>
            <a:pPr marL="174625"/>
            <a:endParaRPr lang="ru-RU" sz="1500" b="1" dirty="0" smtClean="0">
              <a:solidFill>
                <a:prstClr val="black"/>
              </a:solidFill>
              <a:latin typeface="Calibri"/>
            </a:endParaRPr>
          </a:p>
          <a:p>
            <a:pPr marL="174625"/>
            <a:r>
              <a:rPr lang="ru-RU" sz="2200" b="1" dirty="0">
                <a:solidFill>
                  <a:prstClr val="black"/>
                </a:solidFill>
                <a:latin typeface="Calibri"/>
              </a:rPr>
              <a:t>– Микрозаймы, </a:t>
            </a:r>
            <a:r>
              <a:rPr lang="ru-RU" sz="2200" b="1" dirty="0" smtClean="0">
                <a:solidFill>
                  <a:prstClr val="black"/>
                </a:solidFill>
                <a:latin typeface="Calibri"/>
              </a:rPr>
              <a:t>поручительства</a:t>
            </a:r>
          </a:p>
          <a:p>
            <a:pPr marL="174625"/>
            <a:endParaRPr lang="ru-RU" sz="1500" b="1" dirty="0" smtClean="0">
              <a:solidFill>
                <a:prstClr val="black"/>
              </a:solidFill>
              <a:latin typeface="Calibri"/>
            </a:endParaRPr>
          </a:p>
          <a:p>
            <a:pPr marL="174625"/>
            <a:r>
              <a:rPr lang="ru-RU" sz="2200" b="1" dirty="0" smtClean="0">
                <a:solidFill>
                  <a:prstClr val="black"/>
                </a:solidFill>
                <a:latin typeface="Calibri"/>
              </a:rPr>
              <a:t>– </a:t>
            </a:r>
            <a:r>
              <a:rPr lang="ru-RU" sz="2200" b="1" dirty="0">
                <a:solidFill>
                  <a:prstClr val="black"/>
                </a:solidFill>
                <a:latin typeface="Calibri"/>
              </a:rPr>
              <a:t>Льготные займы фонда развития </a:t>
            </a:r>
            <a:r>
              <a:rPr lang="ru-RU" sz="2200" b="1" dirty="0" smtClean="0">
                <a:solidFill>
                  <a:prstClr val="black"/>
                </a:solidFill>
                <a:latin typeface="Calibri"/>
              </a:rPr>
              <a:t>промышленности</a:t>
            </a:r>
            <a:endParaRPr lang="ru-RU" sz="2200" b="1" dirty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14" name="Прямоугольник 11"/>
          <p:cNvSpPr>
            <a:spLocks noChangeArrowheads="1"/>
          </p:cNvSpPr>
          <p:nvPr/>
        </p:nvSpPr>
        <p:spPr bwMode="auto">
          <a:xfrm>
            <a:off x="3744193" y="5891307"/>
            <a:ext cx="6480720" cy="841875"/>
          </a:xfrm>
          <a:prstGeom prst="rect">
            <a:avLst/>
          </a:prstGeom>
          <a:gradFill>
            <a:gsLst>
              <a:gs pos="0">
                <a:schemeClr val="lt2">
                  <a:tint val="80000"/>
                  <a:satMod val="300000"/>
                  <a:lumMod val="50000"/>
                  <a:lumOff val="50000"/>
                </a:schemeClr>
              </a:gs>
              <a:gs pos="100000">
                <a:schemeClr val="lt2">
                  <a:shade val="30000"/>
                  <a:satMod val="200000"/>
                </a:schemeClr>
              </a:gs>
            </a:gsLst>
          </a:gradFill>
          <a:ln>
            <a:headEnd/>
            <a:tailEnd/>
          </a:ln>
        </p:spPr>
        <p:style>
          <a:lnRef idx="1">
            <a:schemeClr val="dk1"/>
          </a:lnRef>
          <a:fillRef idx="1003">
            <a:schemeClr val="lt2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0" tIns="0" rIns="0" bIns="0" anchor="ctr" anchorCtr="0"/>
          <a:lstStyle/>
          <a:p>
            <a:pPr marL="261938"/>
            <a:r>
              <a:rPr lang="ru-RU" sz="2200" b="1" dirty="0">
                <a:solidFill>
                  <a:prstClr val="black"/>
                </a:solidFill>
                <a:latin typeface="Calibri"/>
              </a:rPr>
              <a:t> – </a:t>
            </a:r>
            <a:r>
              <a:rPr lang="ru-RU" sz="2200" b="1" dirty="0" smtClean="0">
                <a:solidFill>
                  <a:prstClr val="black"/>
                </a:solidFill>
                <a:latin typeface="Calibri"/>
              </a:rPr>
              <a:t>Передача </a:t>
            </a:r>
            <a:r>
              <a:rPr lang="ru-RU" sz="2200" b="1" dirty="0">
                <a:solidFill>
                  <a:prstClr val="black"/>
                </a:solidFill>
                <a:latin typeface="Calibri"/>
              </a:rPr>
              <a:t>в аренду и в собственность государственного и муниципального имущества </a:t>
            </a:r>
          </a:p>
        </p:txBody>
      </p:sp>
      <p:sp>
        <p:nvSpPr>
          <p:cNvPr id="15" name="Прямоугольник 10"/>
          <p:cNvSpPr>
            <a:spLocks noChangeArrowheads="1"/>
          </p:cNvSpPr>
          <p:nvPr/>
        </p:nvSpPr>
        <p:spPr bwMode="auto">
          <a:xfrm>
            <a:off x="7560617" y="2268686"/>
            <a:ext cx="5891206" cy="3024336"/>
          </a:xfrm>
          <a:prstGeom prst="rect">
            <a:avLst/>
          </a:prstGeom>
          <a:gradFill>
            <a:gsLst>
              <a:gs pos="0">
                <a:schemeClr val="lt2">
                  <a:tint val="80000"/>
                  <a:satMod val="300000"/>
                  <a:lumMod val="50000"/>
                  <a:lumOff val="50000"/>
                </a:schemeClr>
              </a:gs>
              <a:gs pos="100000">
                <a:schemeClr val="lt2">
                  <a:shade val="30000"/>
                  <a:satMod val="200000"/>
                </a:schemeClr>
              </a:gs>
            </a:gsLst>
          </a:gradFill>
          <a:ln>
            <a:headEnd/>
            <a:tailEnd/>
          </a:ln>
        </p:spPr>
        <p:style>
          <a:lnRef idx="1">
            <a:schemeClr val="dk1"/>
          </a:lnRef>
          <a:fillRef idx="1003">
            <a:schemeClr val="lt2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0" tIns="0" rIns="0" bIns="0" anchor="ctr" anchorCtr="0"/>
          <a:lstStyle/>
          <a:p>
            <a:pPr marL="174625"/>
            <a:r>
              <a:rPr lang="ru-RU" sz="2200" b="1" dirty="0">
                <a:solidFill>
                  <a:prstClr val="black"/>
                </a:solidFill>
                <a:latin typeface="Calibri"/>
              </a:rPr>
              <a:t> – </a:t>
            </a:r>
            <a:r>
              <a:rPr lang="ru-RU" sz="2200" b="1" dirty="0" smtClean="0">
                <a:solidFill>
                  <a:prstClr val="black"/>
                </a:solidFill>
                <a:latin typeface="Calibri"/>
              </a:rPr>
              <a:t>Консультации </a:t>
            </a:r>
            <a:r>
              <a:rPr lang="ru-RU" sz="2200" b="1" dirty="0">
                <a:solidFill>
                  <a:prstClr val="black"/>
                </a:solidFill>
                <a:latin typeface="Calibri"/>
              </a:rPr>
              <a:t>в организациях </a:t>
            </a:r>
            <a:r>
              <a:rPr lang="ru-RU" sz="2200" b="1" dirty="0" smtClean="0">
                <a:solidFill>
                  <a:prstClr val="black"/>
                </a:solidFill>
                <a:latin typeface="Calibri"/>
              </a:rPr>
              <a:t>поддержки</a:t>
            </a:r>
          </a:p>
          <a:p>
            <a:pPr marL="174625"/>
            <a:endParaRPr lang="ru-RU" sz="2200" b="1" dirty="0" smtClean="0">
              <a:solidFill>
                <a:prstClr val="black"/>
              </a:solidFill>
              <a:latin typeface="Calibri"/>
            </a:endParaRPr>
          </a:p>
          <a:p>
            <a:pPr marL="174625"/>
            <a:r>
              <a:rPr lang="ru-RU" sz="2200" b="1" dirty="0">
                <a:solidFill>
                  <a:prstClr val="black"/>
                </a:solidFill>
                <a:latin typeface="Calibri"/>
              </a:rPr>
              <a:t> – Консультации профильных </a:t>
            </a:r>
            <a:r>
              <a:rPr lang="ru-RU" sz="2200" b="1" dirty="0" smtClean="0">
                <a:solidFill>
                  <a:prstClr val="black"/>
                </a:solidFill>
                <a:latin typeface="Calibri"/>
              </a:rPr>
              <a:t>экспертов</a:t>
            </a:r>
          </a:p>
          <a:p>
            <a:pPr marL="174625"/>
            <a:endParaRPr lang="ru-RU" sz="2200" b="1" dirty="0" smtClean="0">
              <a:solidFill>
                <a:prstClr val="black"/>
              </a:solidFill>
              <a:latin typeface="Calibri"/>
            </a:endParaRPr>
          </a:p>
          <a:p>
            <a:pPr marL="174625"/>
            <a:r>
              <a:rPr lang="ru-RU" sz="2200" b="1" dirty="0">
                <a:solidFill>
                  <a:prstClr val="black"/>
                </a:solidFill>
                <a:latin typeface="Calibri"/>
              </a:rPr>
              <a:t>– Обучение </a:t>
            </a:r>
            <a:r>
              <a:rPr lang="ru-RU" sz="2200" b="1" dirty="0" smtClean="0">
                <a:solidFill>
                  <a:prstClr val="black"/>
                </a:solidFill>
                <a:latin typeface="Calibri"/>
              </a:rPr>
              <a:t>предпринимателей</a:t>
            </a:r>
            <a:endParaRPr lang="ru-RU" sz="2200" b="1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7" y="6965678"/>
            <a:ext cx="13681076" cy="74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6960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 bwMode="auto">
          <a:xfrm>
            <a:off x="0" y="0"/>
            <a:ext cx="13685389" cy="11885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06" y="50952"/>
            <a:ext cx="1055189" cy="1179581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59857" y="324470"/>
            <a:ext cx="12365678" cy="584771"/>
          </a:xfrm>
          <a:prstGeom prst="rect">
            <a:avLst/>
          </a:prstGeom>
          <a:noFill/>
        </p:spPr>
        <p:txBody>
          <a:bodyPr wrap="square" lIns="91434" tIns="45718" rIns="91434" bIns="45718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Общие требования к соискателям</a:t>
            </a:r>
            <a:endParaRPr lang="ru-RU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10011165" y="7173966"/>
            <a:ext cx="3079749" cy="409575"/>
          </a:xfrm>
        </p:spPr>
        <p:txBody>
          <a:bodyPr/>
          <a:lstStyle/>
          <a:p>
            <a:pPr>
              <a:defRPr/>
            </a:pPr>
            <a:fld id="{EDB0ADED-770D-4005-9FF6-4ADA30DB4FB7}" type="slidenum">
              <a:rPr lang="ru-RU" sz="2400"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3</a:t>
            </a:fld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2" descr="C:\Users\Администратор\Desktop\фон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404"/>
          <a:stretch>
            <a:fillRect/>
          </a:stretch>
        </p:blipFill>
        <p:spPr bwMode="auto">
          <a:xfrm>
            <a:off x="4" y="6995914"/>
            <a:ext cx="13685385" cy="740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7705" y="1250327"/>
            <a:ext cx="1342957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4434" indent="-334434">
              <a:buFont typeface="Wingdings" panose="05000000000000000000" pitchFamily="2" charset="2"/>
              <a:buChar char="Ø"/>
            </a:pPr>
            <a:r>
              <a:rPr lang="ru-RU" sz="2000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Осуществляют деятельность на территории Ленинградской области и состоят на налоговом учете в территориальных органах Ленинградской области</a:t>
            </a:r>
            <a:endParaRPr lang="ru-RU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34434" indent="-334434">
              <a:buFont typeface="Wingdings" panose="05000000000000000000" pitchFamily="2" charset="2"/>
              <a:buChar char="Ø"/>
            </a:pPr>
            <a:r>
              <a:rPr lang="ru-RU" sz="2000" b="1" dirty="0" smtClean="0">
                <a:solidFill>
                  <a:srgbClr val="002060"/>
                </a:solidFill>
              </a:rPr>
              <a:t>Отсутствует </a:t>
            </a:r>
            <a:r>
              <a:rPr lang="ru-RU" sz="2000" b="1" dirty="0">
                <a:solidFill>
                  <a:srgbClr val="002060"/>
                </a:solidFill>
              </a:rPr>
              <a:t>неисполненная обязанность по уплате налогов, сборов, страховых взносов, пеней, штрафов, процентов, подлежащих уплате в соответствии с законодательством </a:t>
            </a:r>
            <a:r>
              <a:rPr lang="ru-RU" sz="2000" b="1" dirty="0" smtClean="0">
                <a:solidFill>
                  <a:srgbClr val="002060"/>
                </a:solidFill>
              </a:rPr>
              <a:t>РФ </a:t>
            </a:r>
            <a:r>
              <a:rPr lang="ru-RU" sz="2000" b="1" dirty="0">
                <a:solidFill>
                  <a:srgbClr val="002060"/>
                </a:solidFill>
              </a:rPr>
              <a:t>о налогах и сборах, превышающая 3 тыс. </a:t>
            </a:r>
            <a:r>
              <a:rPr lang="ru-RU" sz="2000" b="1" dirty="0" smtClean="0">
                <a:solidFill>
                  <a:srgbClr val="002060"/>
                </a:solidFill>
              </a:rPr>
              <a:t>рублей</a:t>
            </a:r>
          </a:p>
          <a:p>
            <a:pPr marL="334434" indent="-334434">
              <a:buFont typeface="Wingdings" panose="05000000000000000000" pitchFamily="2" charset="2"/>
              <a:buChar char="Ø"/>
            </a:pPr>
            <a:r>
              <a:rPr lang="ru-RU" sz="2000" b="1" dirty="0" smtClean="0">
                <a:solidFill>
                  <a:srgbClr val="002060"/>
                </a:solidFill>
              </a:rPr>
              <a:t>Не </a:t>
            </a:r>
            <a:r>
              <a:rPr lang="ru-RU" sz="2000" b="1" dirty="0">
                <a:solidFill>
                  <a:srgbClr val="002060"/>
                </a:solidFill>
              </a:rPr>
              <a:t>должен являться иностранным </a:t>
            </a:r>
            <a:r>
              <a:rPr lang="ru-RU" sz="2000" b="1" dirty="0" smtClean="0">
                <a:solidFill>
                  <a:srgbClr val="002060"/>
                </a:solidFill>
              </a:rPr>
              <a:t>ЮЛ, </a:t>
            </a:r>
            <a:r>
              <a:rPr lang="ru-RU" sz="2000" b="1" dirty="0">
                <a:solidFill>
                  <a:srgbClr val="002060"/>
                </a:solidFill>
              </a:rPr>
              <a:t>в том числе местом регистрации которого является </a:t>
            </a:r>
            <a:r>
              <a:rPr lang="ru-RU" sz="2000" b="1" dirty="0" smtClean="0">
                <a:solidFill>
                  <a:srgbClr val="002060"/>
                </a:solidFill>
              </a:rPr>
              <a:t> офшорная территория, а </a:t>
            </a:r>
            <a:r>
              <a:rPr lang="ru-RU" sz="2000" b="1" dirty="0">
                <a:solidFill>
                  <a:srgbClr val="002060"/>
                </a:solidFill>
              </a:rPr>
              <a:t>также российским </a:t>
            </a:r>
            <a:r>
              <a:rPr lang="ru-RU" sz="2000" b="1" dirty="0" smtClean="0">
                <a:solidFill>
                  <a:srgbClr val="002060"/>
                </a:solidFill>
              </a:rPr>
              <a:t>ЮЛ, </a:t>
            </a:r>
            <a:r>
              <a:rPr lang="ru-RU" sz="2000" b="1" dirty="0">
                <a:solidFill>
                  <a:srgbClr val="002060"/>
                </a:solidFill>
              </a:rPr>
              <a:t>в уставном </a:t>
            </a:r>
            <a:r>
              <a:rPr lang="ru-RU" sz="2000" b="1" dirty="0" smtClean="0">
                <a:solidFill>
                  <a:srgbClr val="002060"/>
                </a:solidFill>
              </a:rPr>
              <a:t>капитале </a:t>
            </a:r>
            <a:r>
              <a:rPr lang="ru-RU" sz="2000" b="1" dirty="0">
                <a:solidFill>
                  <a:srgbClr val="002060"/>
                </a:solidFill>
              </a:rPr>
              <a:t>которого доля прямого или косвенного (через третьих лиц) участия офшорных компаний в совокупности превышает 25 </a:t>
            </a:r>
            <a:r>
              <a:rPr lang="ru-RU" sz="2000" b="1" dirty="0" smtClean="0">
                <a:solidFill>
                  <a:srgbClr val="002060"/>
                </a:solidFill>
              </a:rPr>
              <a:t>процентов</a:t>
            </a:r>
          </a:p>
          <a:p>
            <a:pPr marL="334434" indent="-334434">
              <a:buFont typeface="Wingdings" panose="05000000000000000000" pitchFamily="2" charset="2"/>
              <a:buChar char="Ø"/>
            </a:pPr>
            <a:r>
              <a:rPr lang="ru-RU" sz="2000" b="1" dirty="0" smtClean="0">
                <a:solidFill>
                  <a:srgbClr val="002060"/>
                </a:solidFill>
              </a:rPr>
              <a:t>Не должен </a:t>
            </a:r>
            <a:r>
              <a:rPr lang="ru-RU" sz="2000" b="1" dirty="0">
                <a:solidFill>
                  <a:srgbClr val="002060"/>
                </a:solidFill>
              </a:rPr>
              <a:t>находиться в перечне организаций и физических лиц, в отношении которых имеются сведения об их причастности к экстремистской деятельности или </a:t>
            </a:r>
            <a:r>
              <a:rPr lang="ru-RU" sz="2000" b="1" dirty="0" smtClean="0">
                <a:solidFill>
                  <a:srgbClr val="002060"/>
                </a:solidFill>
              </a:rPr>
              <a:t>терроризму</a:t>
            </a:r>
          </a:p>
          <a:p>
            <a:pPr marL="334434" indent="-334434">
              <a:buFont typeface="Wingdings" panose="05000000000000000000" pitchFamily="2" charset="2"/>
              <a:buChar char="Ø"/>
            </a:pPr>
            <a:r>
              <a:rPr lang="ru-RU" sz="2000" b="1" dirty="0" smtClean="0">
                <a:solidFill>
                  <a:srgbClr val="002060"/>
                </a:solidFill>
              </a:rPr>
              <a:t>Не получает </a:t>
            </a:r>
            <a:r>
              <a:rPr lang="ru-RU" sz="2000" b="1" dirty="0">
                <a:solidFill>
                  <a:srgbClr val="002060"/>
                </a:solidFill>
              </a:rPr>
              <a:t>средства из бюджета Ленинградской области в соответствии с иными нормативными правовыми актами на </a:t>
            </a:r>
            <a:r>
              <a:rPr lang="ru-RU" sz="2000" b="1" dirty="0" smtClean="0">
                <a:solidFill>
                  <a:srgbClr val="002060"/>
                </a:solidFill>
              </a:rPr>
              <a:t>те же цели</a:t>
            </a:r>
          </a:p>
          <a:p>
            <a:pPr marL="334434" indent="-334434">
              <a:buFont typeface="Wingdings" panose="05000000000000000000" pitchFamily="2" charset="2"/>
              <a:buChar char="Ø"/>
            </a:pPr>
            <a:r>
              <a:rPr lang="ru-RU" sz="2000" b="1" dirty="0" smtClean="0">
                <a:solidFill>
                  <a:srgbClr val="002060"/>
                </a:solidFill>
              </a:rPr>
              <a:t>Не является иностранным агентом</a:t>
            </a:r>
          </a:p>
          <a:p>
            <a:pPr marL="334434" indent="-334434">
              <a:buFont typeface="Wingdings" panose="05000000000000000000" pitchFamily="2" charset="2"/>
              <a:buChar char="Ø"/>
            </a:pPr>
            <a:r>
              <a:rPr lang="ru-RU" sz="2000" b="1" dirty="0" smtClean="0">
                <a:solidFill>
                  <a:srgbClr val="002060"/>
                </a:solidFill>
              </a:rPr>
              <a:t>Отсутствие сведений об участнике отбора в реестре недобросовестных поставщиков в соответствии с 44-ФЗ</a:t>
            </a:r>
          </a:p>
          <a:p>
            <a:pPr marL="334434" indent="-334434">
              <a:buFont typeface="Wingdings" panose="05000000000000000000" pitchFamily="2" charset="2"/>
              <a:buChar char="Ø"/>
            </a:pPr>
            <a:r>
              <a:rPr lang="ru-RU" sz="2000" b="1" dirty="0" smtClean="0">
                <a:solidFill>
                  <a:srgbClr val="002060"/>
                </a:solidFill>
              </a:rPr>
              <a:t>Не </a:t>
            </a:r>
            <a:r>
              <a:rPr lang="ru-RU" sz="2000" b="1" dirty="0">
                <a:solidFill>
                  <a:srgbClr val="002060"/>
                </a:solidFill>
              </a:rPr>
              <a:t>имеет невыполненных обязательств перед </a:t>
            </a:r>
            <a:r>
              <a:rPr lang="ru-RU" sz="2000" b="1" dirty="0" smtClean="0">
                <a:solidFill>
                  <a:srgbClr val="002060"/>
                </a:solidFill>
              </a:rPr>
              <a:t>комитетом</a:t>
            </a:r>
          </a:p>
          <a:p>
            <a:pPr marL="334434" indent="-334434">
              <a:buFont typeface="Wingdings" panose="05000000000000000000" pitchFamily="2" charset="2"/>
              <a:buChar char="Ø"/>
            </a:pPr>
            <a:r>
              <a:rPr lang="ru-RU" sz="2000" b="1" dirty="0" smtClean="0">
                <a:solidFill>
                  <a:srgbClr val="002060"/>
                </a:solidFill>
              </a:rPr>
              <a:t>Не должен </a:t>
            </a:r>
            <a:r>
              <a:rPr lang="ru-RU" sz="2000" b="1" dirty="0">
                <a:solidFill>
                  <a:srgbClr val="002060"/>
                </a:solidFill>
              </a:rPr>
              <a:t>находиться в процессе </a:t>
            </a:r>
            <a:r>
              <a:rPr lang="ru-RU" sz="2000" b="1" dirty="0" smtClean="0">
                <a:solidFill>
                  <a:srgbClr val="002060"/>
                </a:solidFill>
              </a:rPr>
              <a:t>реорганизации, ликвидации</a:t>
            </a:r>
            <a:r>
              <a:rPr lang="ru-RU" sz="2000" b="1" dirty="0">
                <a:solidFill>
                  <a:srgbClr val="002060"/>
                </a:solidFill>
              </a:rPr>
              <a:t>, </a:t>
            </a:r>
            <a:r>
              <a:rPr lang="ru-RU" sz="2000" b="1" dirty="0" smtClean="0">
                <a:solidFill>
                  <a:srgbClr val="002060"/>
                </a:solidFill>
              </a:rPr>
              <a:t>банкротства</a:t>
            </a:r>
            <a:endParaRPr lang="ru-RU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7865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 bwMode="auto">
          <a:xfrm>
            <a:off x="-1" y="1"/>
            <a:ext cx="13681075" cy="12305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СУБСИДИИ СУБЪЕКТАМ МСП В 2025 ГОДУ</a:t>
            </a:r>
            <a:endParaRPr lang="ru-RU" sz="36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06" y="50952"/>
            <a:ext cx="1055189" cy="1179581"/>
          </a:xfrm>
          <a:prstGeom prst="rect">
            <a:avLst/>
          </a:prstGeom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4105324"/>
              </p:ext>
            </p:extLst>
          </p:nvPr>
        </p:nvGraphicFramePr>
        <p:xfrm>
          <a:off x="124313" y="1270895"/>
          <a:ext cx="13429576" cy="5760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50652"/>
                <a:gridCol w="4909788"/>
                <a:gridCol w="2940758"/>
                <a:gridCol w="1828378"/>
              </a:tblGrid>
              <a:tr h="320913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Вид субсидии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Размер субсидии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Порядок предоставления субсидии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Объем средств </a:t>
                      </a:r>
                      <a:r>
                        <a:rPr lang="ru-RU" sz="2000" baseline="0" dirty="0" smtClean="0"/>
                        <a:t>в 2025 году, млн руб.</a:t>
                      </a:r>
                      <a:endParaRPr lang="ru-RU" sz="2000" dirty="0"/>
                    </a:p>
                  </a:txBody>
                  <a:tcPr/>
                </a:tc>
              </a:tr>
              <a:tr h="273370">
                <a:tc>
                  <a:txBody>
                    <a:bodyPr/>
                    <a:lstStyle/>
                    <a:p>
                      <a:pPr algn="l"/>
                      <a:r>
                        <a:rPr lang="ru-RU" sz="2300" b="1" spc="-1" dirty="0" smtClean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модернизация производства, в том числе ЮЛ, участниками которых являются только объединения инвалидов:</a:t>
                      </a:r>
                    </a:p>
                    <a:p>
                      <a:pPr algn="l"/>
                      <a:endParaRPr lang="ru-RU" sz="2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800" b="1" dirty="0" smtClean="0">
                          <a:solidFill>
                            <a:srgbClr val="002060"/>
                          </a:solidFill>
                        </a:rPr>
                        <a:t>возмещение – 50% от затрат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, но не более 5 млн руб. (</a:t>
                      </a:r>
                      <a:r>
                        <a:rPr lang="en-US" sz="1800" b="1" baseline="0" dirty="0" smtClean="0">
                          <a:solidFill>
                            <a:srgbClr val="002060"/>
                          </a:solidFill>
                        </a:rPr>
                        <a:t>min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 сумма затрат 500 тыс. руб.)</a:t>
                      </a:r>
                    </a:p>
                    <a:p>
                      <a:pPr algn="l"/>
                      <a:endParaRPr lang="ru-RU" sz="1800" b="1" baseline="0" dirty="0" smtClean="0">
                        <a:solidFill>
                          <a:srgbClr val="002060"/>
                        </a:solidFill>
                      </a:endParaRPr>
                    </a:p>
                    <a:p>
                      <a:pPr algn="l"/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финансовое обеспечение (</a:t>
                      </a:r>
                      <a:r>
                        <a:rPr lang="ru-RU" sz="1800" b="1" spc="-1" dirty="0" smtClean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объединения инвалидов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) – </a:t>
                      </a:r>
                      <a:r>
                        <a:rPr lang="ru-RU" sz="1800" b="1" dirty="0" smtClean="0">
                          <a:solidFill>
                            <a:srgbClr val="002060"/>
                          </a:solidFill>
                        </a:rPr>
                        <a:t>75% от затрат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, но не более 5 млн руб. (</a:t>
                      </a:r>
                      <a:r>
                        <a:rPr lang="en-US" sz="1800" b="1" baseline="0" dirty="0" smtClean="0">
                          <a:solidFill>
                            <a:srgbClr val="002060"/>
                          </a:solidFill>
                        </a:rPr>
                        <a:t>min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 сумма затрат 250 тыс. руб.)</a:t>
                      </a:r>
                      <a:endParaRPr lang="ru-RU" sz="18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algn="ctr"/>
                      <a:r>
                        <a:rPr lang="ru-RU" sz="2500" b="1" dirty="0" smtClean="0">
                          <a:solidFill>
                            <a:srgbClr val="002060"/>
                          </a:solidFill>
                        </a:rPr>
                        <a:t>Постановление Правительства</a:t>
                      </a:r>
                      <a:r>
                        <a:rPr lang="ru-RU" sz="2500" b="1" baseline="0" dirty="0" smtClean="0">
                          <a:solidFill>
                            <a:srgbClr val="002060"/>
                          </a:solidFill>
                        </a:rPr>
                        <a:t> ЛО от </a:t>
                      </a:r>
                      <a:r>
                        <a:rPr lang="en-US" sz="2500" b="1" baseline="0" dirty="0" smtClean="0">
                          <a:solidFill>
                            <a:srgbClr val="002060"/>
                          </a:solidFill>
                        </a:rPr>
                        <a:t>03.04.2024</a:t>
                      </a:r>
                      <a:r>
                        <a:rPr lang="ru-RU" sz="2500" b="1" baseline="0" dirty="0" smtClean="0">
                          <a:solidFill>
                            <a:srgbClr val="002060"/>
                          </a:solidFill>
                        </a:rPr>
                        <a:t/>
                      </a:r>
                      <a:br>
                        <a:rPr lang="ru-RU" sz="2500" b="1" baseline="0" dirty="0" smtClean="0">
                          <a:solidFill>
                            <a:srgbClr val="002060"/>
                          </a:solidFill>
                        </a:rPr>
                      </a:br>
                      <a:r>
                        <a:rPr lang="ru-RU" sz="2500" b="1" baseline="0" dirty="0" smtClean="0">
                          <a:solidFill>
                            <a:srgbClr val="002060"/>
                          </a:solidFill>
                        </a:rPr>
                        <a:t>№</a:t>
                      </a:r>
                      <a:r>
                        <a:rPr lang="en-US" sz="2500" b="1" baseline="0" dirty="0" smtClean="0">
                          <a:solidFill>
                            <a:srgbClr val="002060"/>
                          </a:solidFill>
                        </a:rPr>
                        <a:t> 226 </a:t>
                      </a:r>
                      <a:endParaRPr lang="ru-RU" sz="2500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500" b="1" spc="-1" dirty="0" smtClean="0">
                          <a:solidFill>
                            <a:srgbClr val="C00000"/>
                          </a:solidFill>
                          <a:latin typeface="+mn-lt"/>
                          <a:cs typeface="Arial" panose="020B0604020202020204" pitchFamily="34" charset="0"/>
                        </a:rPr>
                        <a:t>97</a:t>
                      </a:r>
                      <a:endParaRPr lang="ru-RU" sz="2500" dirty="0"/>
                    </a:p>
                  </a:txBody>
                  <a:tcPr/>
                </a:tc>
              </a:tr>
              <a:tr h="409895">
                <a:tc>
                  <a:txBody>
                    <a:bodyPr/>
                    <a:lstStyle/>
                    <a:p>
                      <a:pPr algn="l"/>
                      <a:r>
                        <a:rPr lang="ru-RU" sz="2300" b="1" spc="-1" dirty="0" smtClean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проценты по кредитам</a:t>
                      </a:r>
                      <a:endParaRPr lang="ru-RU" sz="2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800" b="1" dirty="0" smtClean="0">
                          <a:solidFill>
                            <a:srgbClr val="002060"/>
                          </a:solidFill>
                        </a:rPr>
                        <a:t>75% от затрат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, но не более 2,5 млн руб. (</a:t>
                      </a:r>
                      <a:r>
                        <a:rPr lang="en-US" sz="1800" b="1" baseline="0" dirty="0" smtClean="0">
                          <a:solidFill>
                            <a:srgbClr val="002060"/>
                          </a:solidFill>
                        </a:rPr>
                        <a:t>min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 сумма затрат 500 тыс. руб.)</a:t>
                      </a:r>
                      <a:endParaRPr lang="ru-RU" sz="18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/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b="1" spc="-1" dirty="0" smtClean="0">
                          <a:solidFill>
                            <a:srgbClr val="C00000"/>
                          </a:solidFill>
                          <a:latin typeface="+mn-lt"/>
                          <a:cs typeface="Arial" panose="020B0604020202020204" pitchFamily="34" charset="0"/>
                        </a:rPr>
                        <a:t>41</a:t>
                      </a:r>
                      <a:endParaRPr lang="ru-RU" sz="2500" dirty="0"/>
                    </a:p>
                  </a:txBody>
                  <a:tcPr/>
                </a:tc>
              </a:tr>
              <a:tr h="154514">
                <a:tc>
                  <a:txBody>
                    <a:bodyPr/>
                    <a:lstStyle/>
                    <a:p>
                      <a:pPr algn="l"/>
                      <a:r>
                        <a:rPr lang="ru-RU" sz="2300" b="1" spc="-1" dirty="0" smtClean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проценты по лизингу</a:t>
                      </a:r>
                      <a:endParaRPr lang="ru-RU" sz="2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</a:rPr>
                        <a:t>75% от затрат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, но не более 1,5 млн руб. (</a:t>
                      </a:r>
                      <a:r>
                        <a:rPr lang="en-US" sz="1800" b="1" baseline="0" dirty="0" smtClean="0">
                          <a:solidFill>
                            <a:srgbClr val="002060"/>
                          </a:solidFill>
                        </a:rPr>
                        <a:t>min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 сумма затрат 250 тыс. руб.)</a:t>
                      </a:r>
                      <a:endParaRPr lang="ru-RU" sz="1800" dirty="0" smtClean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/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500" b="1" spc="-1" dirty="0" smtClean="0">
                          <a:solidFill>
                            <a:srgbClr val="C00000"/>
                          </a:solidFill>
                          <a:latin typeface="+mn-lt"/>
                          <a:cs typeface="Arial" panose="020B0604020202020204" pitchFamily="34" charset="0"/>
                        </a:rPr>
                        <a:t>45</a:t>
                      </a:r>
                      <a:endParaRPr lang="ru-RU" sz="2500" dirty="0"/>
                    </a:p>
                  </a:txBody>
                  <a:tcPr/>
                </a:tc>
              </a:tr>
              <a:tr h="154514">
                <a:tc>
                  <a:txBody>
                    <a:bodyPr/>
                    <a:lstStyle/>
                    <a:p>
                      <a:pPr algn="l"/>
                      <a:r>
                        <a:rPr lang="ru-RU" sz="2300" b="1" spc="-1" dirty="0" smtClean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социальным предприятиям</a:t>
                      </a:r>
                      <a:endParaRPr lang="ru-RU" sz="2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</a:rPr>
                        <a:t>75% от затрат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, но не более 1 млн руб. (</a:t>
                      </a:r>
                      <a:r>
                        <a:rPr lang="en-US" sz="1800" b="1" baseline="0" dirty="0" smtClean="0">
                          <a:solidFill>
                            <a:srgbClr val="002060"/>
                          </a:solidFill>
                        </a:rPr>
                        <a:t>min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 сумма затрат 250 тыс. руб.)</a:t>
                      </a:r>
                      <a:endParaRPr lang="ru-RU" sz="1800" dirty="0" smtClean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/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500" b="1" spc="-1" dirty="0" smtClean="0">
                          <a:solidFill>
                            <a:srgbClr val="C00000"/>
                          </a:solidFill>
                          <a:latin typeface="+mn-lt"/>
                          <a:cs typeface="Arial" panose="020B0604020202020204" pitchFamily="34" charset="0"/>
                        </a:rPr>
                        <a:t>4</a:t>
                      </a:r>
                      <a:r>
                        <a:rPr lang="en-US" sz="2500" b="1" spc="-1" dirty="0" smtClean="0">
                          <a:solidFill>
                            <a:srgbClr val="C00000"/>
                          </a:solidFill>
                          <a:latin typeface="+mn-lt"/>
                          <a:cs typeface="Arial" panose="020B0604020202020204" pitchFamily="34" charset="0"/>
                        </a:rPr>
                        <a:t>7</a:t>
                      </a:r>
                      <a:endParaRPr lang="ru-RU" sz="2500" dirty="0"/>
                    </a:p>
                  </a:txBody>
                  <a:tcPr/>
                </a:tc>
              </a:tr>
              <a:tr h="154514"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300" b="1" spc="-1" dirty="0" smtClean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получение сертификатов</a:t>
                      </a:r>
                      <a:endParaRPr lang="ru-RU" sz="23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</a:rPr>
                        <a:t>75% от затрат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, но не более 2,5 млн руб. (</a:t>
                      </a:r>
                      <a:r>
                        <a:rPr lang="en-US" sz="1800" b="1" baseline="0" dirty="0" smtClean="0">
                          <a:solidFill>
                            <a:srgbClr val="002060"/>
                          </a:solidFill>
                        </a:rPr>
                        <a:t>min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 сумма затрат 500 тыс. руб.)</a:t>
                      </a:r>
                      <a:endParaRPr lang="ru-RU" sz="1800" dirty="0" smtClean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500" b="1" spc="-1" dirty="0" smtClean="0">
                          <a:solidFill>
                            <a:srgbClr val="C00000"/>
                          </a:solidFill>
                          <a:latin typeface="+mn-lt"/>
                          <a:cs typeface="Arial" panose="020B0604020202020204" pitchFamily="34" charset="0"/>
                        </a:rPr>
                        <a:t>5</a:t>
                      </a:r>
                      <a:endParaRPr lang="ru-RU" sz="2500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4140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 bwMode="auto">
          <a:xfrm>
            <a:off x="-1" y="1"/>
            <a:ext cx="13681075" cy="12305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СУБСИДИИ СУБЪЕКТАМ МСП В 2025 ГОДУ</a:t>
            </a:r>
            <a:endParaRPr lang="ru-RU" sz="36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06" y="50952"/>
            <a:ext cx="1055189" cy="1179581"/>
          </a:xfrm>
          <a:prstGeom prst="rect">
            <a:avLst/>
          </a:prstGeom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3694418"/>
              </p:ext>
            </p:extLst>
          </p:nvPr>
        </p:nvGraphicFramePr>
        <p:xfrm>
          <a:off x="124313" y="1270895"/>
          <a:ext cx="13429576" cy="597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04056"/>
                <a:gridCol w="2736304"/>
                <a:gridCol w="3660838"/>
                <a:gridCol w="1828378"/>
              </a:tblGrid>
              <a:tr h="320913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Вид субсидии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/>
                        <a:t>Размер субсидии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Порядок предоставления субсидии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Планируемый объем средств </a:t>
                      </a:r>
                      <a:r>
                        <a:rPr lang="ru-RU" sz="2000" baseline="0" dirty="0" smtClean="0"/>
                        <a:t>в 2025 году, млн руб.</a:t>
                      </a:r>
                      <a:endParaRPr lang="ru-RU" sz="2000" dirty="0"/>
                    </a:p>
                  </a:txBody>
                  <a:tcPr/>
                </a:tc>
              </a:tr>
              <a:tr h="154514">
                <a:tc>
                  <a:txBody>
                    <a:bodyPr/>
                    <a:lstStyle/>
                    <a:p>
                      <a:pPr algn="l"/>
                      <a:r>
                        <a:rPr lang="ru-RU" sz="2000" b="1" spc="-1" dirty="0" smtClean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гранты для молодежи до 30 лет</a:t>
                      </a:r>
                      <a:endParaRPr lang="ru-RU" sz="2000" dirty="0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rgbClr val="002060"/>
                          </a:solidFill>
                        </a:rPr>
                        <a:t>75% от затрат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, но не более 750 тыс. руб.</a:t>
                      </a:r>
                    </a:p>
                    <a:p>
                      <a:pPr algn="ctr"/>
                      <a:endParaRPr lang="ru-RU" sz="1800" b="1" baseline="0" dirty="0" smtClean="0">
                        <a:solidFill>
                          <a:srgbClr val="002060"/>
                        </a:solidFill>
                      </a:endParaRPr>
                    </a:p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(</a:t>
                      </a:r>
                      <a:r>
                        <a:rPr lang="en-US" sz="1800" b="1" baseline="0" dirty="0" smtClean="0">
                          <a:solidFill>
                            <a:srgbClr val="002060"/>
                          </a:solidFill>
                        </a:rPr>
                        <a:t>min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 сумма гранта 100 тыс. руб.)</a:t>
                      </a:r>
                    </a:p>
                    <a:p>
                      <a:pPr algn="ctr"/>
                      <a:endParaRPr lang="ru-RU" sz="1800" b="1" baseline="0" dirty="0" smtClean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 rowSpan="4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</a:rPr>
                        <a:t>Постановление Правительства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 ЛО от </a:t>
                      </a:r>
                      <a:r>
                        <a:rPr lang="en-US" sz="1800" b="1" baseline="0" dirty="0" smtClean="0">
                          <a:solidFill>
                            <a:srgbClr val="002060"/>
                          </a:solidFill>
                        </a:rPr>
                        <a:t>07.07.2021 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№</a:t>
                      </a:r>
                      <a:r>
                        <a:rPr lang="en-US" sz="1800" b="1" baseline="0" dirty="0" smtClean="0">
                          <a:solidFill>
                            <a:srgbClr val="002060"/>
                          </a:solidFill>
                        </a:rPr>
                        <a:t> 481</a:t>
                      </a:r>
                      <a:endParaRPr lang="ru-RU" sz="1800" b="1" dirty="0" smtClean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500" b="1" spc="-1" dirty="0" smtClean="0">
                          <a:solidFill>
                            <a:srgbClr val="C00000"/>
                          </a:solidFill>
                          <a:latin typeface="+mn-lt"/>
                          <a:cs typeface="Arial" panose="020B0604020202020204" pitchFamily="34" charset="0"/>
                        </a:rPr>
                        <a:t>30</a:t>
                      </a:r>
                      <a:endParaRPr lang="ru-RU" sz="2500" dirty="0"/>
                    </a:p>
                  </a:txBody>
                  <a:tcPr/>
                </a:tc>
              </a:tr>
              <a:tr h="154514">
                <a:tc>
                  <a:txBody>
                    <a:bodyPr/>
                    <a:lstStyle/>
                    <a:p>
                      <a:pPr algn="l"/>
                      <a:r>
                        <a:rPr lang="ru-RU" sz="2000" b="1" spc="-1" dirty="0" smtClean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гранты для социальных предприятий</a:t>
                      </a:r>
                      <a:endParaRPr lang="ru-RU" sz="20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/>
                      <a:endParaRPr lang="ru-RU" sz="18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/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500" b="1" spc="-1" dirty="0" smtClean="0">
                          <a:solidFill>
                            <a:srgbClr val="C00000"/>
                          </a:solidFill>
                          <a:latin typeface="+mn-lt"/>
                          <a:cs typeface="Arial" panose="020B0604020202020204" pitchFamily="34" charset="0"/>
                        </a:rPr>
                        <a:t>30</a:t>
                      </a:r>
                      <a:endParaRPr lang="ru-RU" sz="2500" dirty="0"/>
                    </a:p>
                  </a:txBody>
                  <a:tcPr/>
                </a:tc>
              </a:tr>
              <a:tr h="154514"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spc="-1" dirty="0" smtClean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гранты субъектам МСП,</a:t>
                      </a:r>
                      <a:r>
                        <a:rPr lang="ru-RU" sz="2000" b="1" spc="-1" baseline="0" dirty="0" smtClean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 действующим до 2-х лет</a:t>
                      </a:r>
                      <a:endParaRPr lang="ru-RU" sz="2000" dirty="0" smtClean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1800" b="0" i="1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1" dirty="0" smtClean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500" b="1" spc="-1" dirty="0" smtClean="0">
                          <a:solidFill>
                            <a:srgbClr val="C00000"/>
                          </a:solidFill>
                          <a:latin typeface="+mn-lt"/>
                          <a:cs typeface="Arial" panose="020B0604020202020204" pitchFamily="34" charset="0"/>
                        </a:rPr>
                        <a:t>39</a:t>
                      </a:r>
                      <a:endParaRPr lang="ru-RU" sz="2500" dirty="0"/>
                    </a:p>
                  </a:txBody>
                  <a:tcPr anchor="ctr"/>
                </a:tc>
              </a:tr>
              <a:tr h="154514"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spc="-1" dirty="0" smtClean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гранты субъектам МСП,</a:t>
                      </a:r>
                      <a:r>
                        <a:rPr lang="ru-RU" sz="2000" b="1" spc="-1" baseline="0" dirty="0" smtClean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 ветеранам СВО</a:t>
                      </a:r>
                      <a:endParaRPr lang="ru-RU" sz="2000" dirty="0" smtClean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1800" b="0" i="1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1" dirty="0" smtClean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ru-RU" sz="2500" dirty="0"/>
                    </a:p>
                  </a:txBody>
                  <a:tcPr/>
                </a:tc>
              </a:tr>
              <a:tr h="154514"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ru-RU" sz="2000" b="1" spc="-1" dirty="0" smtClean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на участие в </a:t>
                      </a:r>
                      <a:r>
                        <a:rPr lang="ru-RU" sz="2000" b="1" spc="-1" dirty="0" err="1" smtClean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выставочно</a:t>
                      </a:r>
                      <a:r>
                        <a:rPr lang="ru-RU" sz="2000" b="1" spc="-1" dirty="0" smtClean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-ярмарочных мероприятиях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rgbClr val="002060"/>
                          </a:solidFill>
                        </a:rPr>
                        <a:t>95% от затрат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, но не более 2 млн руб.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</a:rPr>
                        <a:t>Постановление Правительства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 ЛО от </a:t>
                      </a:r>
                      <a:r>
                        <a:rPr lang="en-US" sz="1800" b="1" baseline="0" dirty="0" smtClean="0">
                          <a:solidFill>
                            <a:srgbClr val="002060"/>
                          </a:solidFill>
                        </a:rPr>
                        <a:t>03.04.2024 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№</a:t>
                      </a:r>
                      <a:r>
                        <a:rPr lang="en-US" sz="1800" b="1" baseline="0" dirty="0" smtClean="0">
                          <a:solidFill>
                            <a:srgbClr val="002060"/>
                          </a:solidFill>
                        </a:rPr>
                        <a:t> 22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6</a:t>
                      </a:r>
                      <a:endParaRPr lang="ru-RU" sz="1800" b="1" dirty="0" smtClean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500" b="1" spc="-1" dirty="0" smtClean="0">
                          <a:solidFill>
                            <a:srgbClr val="C00000"/>
                          </a:solidFill>
                          <a:latin typeface="+mn-lt"/>
                          <a:cs typeface="Arial" panose="020B0604020202020204" pitchFamily="34" charset="0"/>
                        </a:rPr>
                        <a:t>10</a:t>
                      </a:r>
                      <a:endParaRPr lang="ru-RU" sz="2500" dirty="0"/>
                    </a:p>
                  </a:txBody>
                  <a:tcPr/>
                </a:tc>
              </a:tr>
              <a:tr h="154514"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ru-RU" sz="2000" b="1" spc="-1" dirty="0" smtClean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народным художественным промыслам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</a:rPr>
                        <a:t>90% от затрат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, но не более 700 тыс. руб.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</a:rPr>
                        <a:t>Постановление Правительства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 ЛО от </a:t>
                      </a:r>
                      <a:r>
                        <a:rPr lang="en-US" sz="1800" b="1" baseline="0" dirty="0" smtClean="0">
                          <a:solidFill>
                            <a:srgbClr val="002060"/>
                          </a:solidFill>
                        </a:rPr>
                        <a:t>0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8</a:t>
                      </a:r>
                      <a:r>
                        <a:rPr lang="en-US" sz="1800" b="1" baseline="0" dirty="0" smtClean="0">
                          <a:solidFill>
                            <a:srgbClr val="002060"/>
                          </a:solidFill>
                        </a:rPr>
                        <a:t>.04.2024 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№</a:t>
                      </a:r>
                      <a:r>
                        <a:rPr lang="en-US" sz="1800" b="1" baseline="0" dirty="0" smtClean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234</a:t>
                      </a:r>
                      <a:endParaRPr lang="ru-RU" sz="1800" b="1" dirty="0" smtClean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500" b="1" spc="-1" dirty="0" smtClean="0">
                          <a:solidFill>
                            <a:srgbClr val="C00000"/>
                          </a:solidFill>
                          <a:latin typeface="+mn-lt"/>
                          <a:cs typeface="Arial" panose="020B0604020202020204" pitchFamily="34" charset="0"/>
                        </a:rPr>
                        <a:t>8</a:t>
                      </a:r>
                      <a:endParaRPr lang="ru-RU" sz="2500" dirty="0"/>
                    </a:p>
                  </a:txBody>
                  <a:tcPr/>
                </a:tc>
              </a:tr>
              <a:tr h="154514"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ru-RU" sz="2000" b="1" spc="-1" dirty="0" smtClean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на приобретение автомагазинов и прицепов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</a:rPr>
                        <a:t>70% от затрат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, но не более 2 млн руб.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500" b="1" spc="-1" dirty="0" smtClean="0">
                          <a:solidFill>
                            <a:srgbClr val="C00000"/>
                          </a:solidFill>
                          <a:latin typeface="+mn-lt"/>
                          <a:cs typeface="Arial" panose="020B0604020202020204" pitchFamily="34" charset="0"/>
                        </a:rPr>
                        <a:t>10</a:t>
                      </a:r>
                      <a:endParaRPr lang="ru-RU" sz="2500" dirty="0"/>
                    </a:p>
                  </a:txBody>
                  <a:tcPr/>
                </a:tc>
              </a:tr>
              <a:tr h="154514">
                <a:tc>
                  <a:txBody>
                    <a:bodyPr/>
                    <a:lstStyle/>
                    <a:p>
                      <a:pPr algn="l"/>
                      <a:r>
                        <a:rPr lang="ru-RU" sz="2000" b="1" spc="-1" dirty="0" smtClean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проект на миллион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</a:rPr>
                        <a:t>75% от затрат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, но не более 1 млн руб.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</a:rPr>
                        <a:t>Постановление Правительства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 ЛО от 21</a:t>
                      </a:r>
                      <a:r>
                        <a:rPr lang="en-US" sz="1800" b="1" baseline="0" dirty="0" smtClean="0">
                          <a:solidFill>
                            <a:srgbClr val="002060"/>
                          </a:solidFill>
                        </a:rPr>
                        <a:t>.0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7</a:t>
                      </a:r>
                      <a:r>
                        <a:rPr lang="en-US" sz="1800" b="1" baseline="0" dirty="0" smtClean="0">
                          <a:solidFill>
                            <a:srgbClr val="002060"/>
                          </a:solidFill>
                        </a:rPr>
                        <a:t>.202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2</a:t>
                      </a:r>
                      <a:r>
                        <a:rPr lang="en-US" sz="1800" b="1" baseline="0" dirty="0" smtClean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№</a:t>
                      </a:r>
                      <a:r>
                        <a:rPr lang="en-US" sz="1800" b="1" baseline="0" dirty="0" smtClean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507</a:t>
                      </a:r>
                      <a:r>
                        <a:rPr lang="en-US" sz="1800" b="1" baseline="0" dirty="0" smtClean="0">
                          <a:solidFill>
                            <a:srgbClr val="002060"/>
                          </a:solidFill>
                        </a:rPr>
                        <a:t> </a:t>
                      </a:r>
                      <a:endParaRPr lang="ru-RU" sz="1800" b="1" dirty="0" smtClean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500" b="1" spc="-1" dirty="0" smtClean="0">
                          <a:solidFill>
                            <a:srgbClr val="C00000"/>
                          </a:solidFill>
                          <a:latin typeface="+mn-lt"/>
                          <a:cs typeface="Arial" panose="020B0604020202020204" pitchFamily="34" charset="0"/>
                        </a:rPr>
                        <a:t>3</a:t>
                      </a:r>
                      <a:endParaRPr lang="ru-RU" sz="25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43759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 bwMode="auto">
          <a:xfrm>
            <a:off x="-1" y="1"/>
            <a:ext cx="13681075" cy="12305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ГДЕ НАЙТИ ИНФОРМАЦИЮ</a:t>
            </a:r>
            <a:endParaRPr lang="ru-RU" sz="36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06" y="50952"/>
            <a:ext cx="1055189" cy="1179581"/>
          </a:xfrm>
          <a:prstGeom prst="rect">
            <a:avLst/>
          </a:prstGeom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7" y="6965678"/>
            <a:ext cx="13681076" cy="74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136754" y="1476598"/>
            <a:ext cx="115932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500" b="1" dirty="0" smtClean="0">
                <a:solidFill>
                  <a:srgbClr val="002060"/>
                </a:solidFill>
              </a:rPr>
              <a:t>Сайт 813</a:t>
            </a:r>
            <a:r>
              <a:rPr lang="en-US" sz="2500" b="1" dirty="0" smtClean="0">
                <a:solidFill>
                  <a:srgbClr val="002060"/>
                </a:solidFill>
              </a:rPr>
              <a:t>.</a:t>
            </a:r>
            <a:r>
              <a:rPr lang="en-US" sz="2500" b="1" dirty="0" err="1" smtClean="0">
                <a:solidFill>
                  <a:srgbClr val="002060"/>
                </a:solidFill>
              </a:rPr>
              <a:t>ru</a:t>
            </a:r>
            <a:r>
              <a:rPr lang="ru-RU" sz="2500" b="1" dirty="0">
                <a:solidFill>
                  <a:srgbClr val="002060"/>
                </a:solidFill>
              </a:rPr>
              <a:t> </a:t>
            </a:r>
            <a:r>
              <a:rPr lang="ru-RU" sz="2500" b="1" dirty="0" smtClean="0">
                <a:solidFill>
                  <a:srgbClr val="002060"/>
                </a:solidFill>
              </a:rPr>
              <a:t>– раздел Финансовая поддержка / Субсидии и гранты </a:t>
            </a:r>
            <a:endParaRPr lang="ru-RU" sz="2500" b="1" dirty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3049" y="1953652"/>
            <a:ext cx="8280697" cy="4657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8043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 bwMode="auto">
          <a:xfrm>
            <a:off x="0" y="0"/>
            <a:ext cx="13685389" cy="11885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06" y="50952"/>
            <a:ext cx="1055189" cy="1179581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59857" y="324470"/>
            <a:ext cx="12365678" cy="584771"/>
          </a:xfrm>
          <a:prstGeom prst="rect">
            <a:avLst/>
          </a:prstGeom>
          <a:noFill/>
        </p:spPr>
        <p:txBody>
          <a:bodyPr wrap="square" lIns="91434" tIns="45718" rIns="91434" bIns="45718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Меры поддержки </a:t>
            </a:r>
            <a:r>
              <a:rPr lang="ru-RU" sz="32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самозанятых</a:t>
            </a:r>
            <a:r>
              <a:rPr lang="ru-RU" sz="3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граждан</a:t>
            </a:r>
            <a:endParaRPr lang="ru-RU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10011165" y="7173966"/>
            <a:ext cx="3079749" cy="409575"/>
          </a:xfrm>
        </p:spPr>
        <p:txBody>
          <a:bodyPr/>
          <a:lstStyle/>
          <a:p>
            <a:pPr>
              <a:defRPr/>
            </a:pPr>
            <a:fld id="{EDB0ADED-770D-4005-9FF6-4ADA30DB4FB7}" type="slidenum">
              <a:rPr lang="ru-RU" sz="2400"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7</a:t>
            </a:fld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2" descr="C:\Users\Администратор\Desktop\фон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404"/>
          <a:stretch>
            <a:fillRect/>
          </a:stretch>
        </p:blipFill>
        <p:spPr bwMode="auto">
          <a:xfrm>
            <a:off x="4" y="6995914"/>
            <a:ext cx="13685385" cy="740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7706" y="1404590"/>
            <a:ext cx="1335756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4434" indent="-334434">
              <a:buFont typeface="Wingdings" panose="05000000000000000000" pitchFamily="2" charset="2"/>
              <a:buChar char="Ø"/>
            </a:pPr>
            <a:r>
              <a:rPr lang="ru-RU" sz="3500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Обучающие программы и семинары, в том числе из списка Минэкономразвития России</a:t>
            </a:r>
          </a:p>
          <a:p>
            <a:pPr marL="334434" indent="-334434">
              <a:buFont typeface="Wingdings" panose="05000000000000000000" pitchFamily="2" charset="2"/>
              <a:buChar char="Ø"/>
            </a:pPr>
            <a:endParaRPr lang="ru-RU" sz="1500" b="1" u="sng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35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Бесплатное участие в выставках и ярмарках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sz="1500" b="1" u="sng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35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Конкурс «Лучший по профессии»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sz="15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35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Услуга по выходу на </a:t>
            </a:r>
            <a:r>
              <a:rPr lang="ru-RU" sz="35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маркетплейсы</a:t>
            </a:r>
            <a:endParaRPr lang="ru-RU" sz="35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sz="15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35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5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Услуга по созданию сайтов-визиток</a:t>
            </a:r>
            <a:endParaRPr lang="ru-RU" sz="350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b="1" dirty="0">
              <a:solidFill>
                <a:srgbClr val="56221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4231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 bwMode="auto">
          <a:xfrm>
            <a:off x="0" y="0"/>
            <a:ext cx="13685389" cy="11885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06" y="50952"/>
            <a:ext cx="1055189" cy="1179581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59857" y="209857"/>
            <a:ext cx="12365678" cy="861770"/>
          </a:xfrm>
          <a:prstGeom prst="rect">
            <a:avLst/>
          </a:prstGeom>
          <a:noFill/>
        </p:spPr>
        <p:txBody>
          <a:bodyPr wrap="square" lIns="91434" tIns="45718" rIns="91434" bIns="45718" rtlCol="0">
            <a:spAutoFit/>
          </a:bodyPr>
          <a:lstStyle/>
          <a:p>
            <a:pPr algn="ctr"/>
            <a:r>
              <a:rPr lang="ru-RU" sz="2500" b="1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Контакты фонда </a:t>
            </a:r>
            <a:r>
              <a:rPr lang="ru-RU" sz="2500" b="1" dirty="0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поддержки </a:t>
            </a:r>
            <a:r>
              <a:rPr lang="ru-RU" sz="2500" b="1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предпринимательства</a:t>
            </a:r>
          </a:p>
          <a:p>
            <a:pPr algn="ctr"/>
            <a:r>
              <a:rPr lang="ru-RU" sz="2500" b="1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и </a:t>
            </a:r>
            <a:r>
              <a:rPr lang="ru-RU" sz="2500" b="1" dirty="0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промышленности Ленинградской </a:t>
            </a:r>
            <a:r>
              <a:rPr lang="ru-RU" sz="2500" b="1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области</a:t>
            </a:r>
            <a:endParaRPr lang="ru-RU" sz="25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10011165" y="7173966"/>
            <a:ext cx="3079749" cy="409575"/>
          </a:xfrm>
        </p:spPr>
        <p:txBody>
          <a:bodyPr/>
          <a:lstStyle/>
          <a:p>
            <a:pPr>
              <a:defRPr/>
            </a:pPr>
            <a:fld id="{EDB0ADED-770D-4005-9FF6-4ADA30DB4FB7}" type="slidenum">
              <a:rPr lang="ru-RU" sz="2400"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8</a:t>
            </a:fld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2" descr="C:\Users\Администратор\Desktop\фон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404"/>
          <a:stretch>
            <a:fillRect/>
          </a:stretch>
        </p:blipFill>
        <p:spPr bwMode="auto">
          <a:xfrm>
            <a:off x="4" y="6995914"/>
            <a:ext cx="13685385" cy="740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79563" y="1836638"/>
            <a:ext cx="1288943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3000" b="1" dirty="0" smtClean="0">
                <a:solidFill>
                  <a:srgbClr val="002060"/>
                </a:solidFill>
              </a:rPr>
              <a:t>Адрес: </a:t>
            </a:r>
            <a:r>
              <a:rPr lang="ru-RU" sz="3000" b="1" dirty="0">
                <a:solidFill>
                  <a:srgbClr val="002060"/>
                </a:solidFill>
              </a:rPr>
              <a:t>195213, г. Санкт-Петербург, пр. Энергетиков, дом 3 А, бизнес-центр </a:t>
            </a:r>
            <a:r>
              <a:rPr lang="ru-RU" sz="3000" b="1" dirty="0" smtClean="0">
                <a:solidFill>
                  <a:srgbClr val="002060"/>
                </a:solidFill>
              </a:rPr>
              <a:t>«Лада» </a:t>
            </a:r>
            <a:r>
              <a:rPr lang="ru-RU" sz="3000" b="1" dirty="0">
                <a:solidFill>
                  <a:srgbClr val="002060"/>
                </a:solidFill>
              </a:rPr>
              <a:t>(9 этаж), ст</a:t>
            </a:r>
            <a:r>
              <a:rPr lang="ru-RU" sz="3000" b="1" dirty="0" smtClean="0">
                <a:solidFill>
                  <a:srgbClr val="002060"/>
                </a:solidFill>
              </a:rPr>
              <a:t>. м</a:t>
            </a:r>
            <a:r>
              <a:rPr lang="ru-RU" sz="3000" b="1" dirty="0">
                <a:solidFill>
                  <a:srgbClr val="002060"/>
                </a:solidFill>
              </a:rPr>
              <a:t>. </a:t>
            </a:r>
            <a:r>
              <a:rPr lang="ru-RU" sz="3000" b="1" dirty="0" smtClean="0">
                <a:solidFill>
                  <a:srgbClr val="002060"/>
                </a:solidFill>
              </a:rPr>
              <a:t>Ладожская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ru-RU" sz="3000" b="1" dirty="0">
              <a:solidFill>
                <a:srgbClr val="00206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3000" b="1" dirty="0" smtClean="0">
                <a:solidFill>
                  <a:srgbClr val="002060"/>
                </a:solidFill>
              </a:rPr>
              <a:t>Режим </a:t>
            </a:r>
            <a:r>
              <a:rPr lang="ru-RU" sz="3000" b="1" dirty="0">
                <a:solidFill>
                  <a:srgbClr val="002060"/>
                </a:solidFill>
              </a:rPr>
              <a:t>работы: </a:t>
            </a:r>
            <a:r>
              <a:rPr lang="ru-RU" sz="3000" b="1" dirty="0" smtClean="0">
                <a:solidFill>
                  <a:srgbClr val="002060"/>
                </a:solidFill>
              </a:rPr>
              <a:t>пн.-чт. </a:t>
            </a:r>
            <a:r>
              <a:rPr lang="ru-RU" sz="3000" b="1" dirty="0">
                <a:solidFill>
                  <a:srgbClr val="002060"/>
                </a:solidFill>
              </a:rPr>
              <a:t>с 9.00 до 18.00, пт. с 9.00 до </a:t>
            </a:r>
            <a:r>
              <a:rPr lang="ru-RU" sz="3000" b="1" dirty="0" smtClean="0">
                <a:solidFill>
                  <a:srgbClr val="002060"/>
                </a:solidFill>
              </a:rPr>
              <a:t>17.00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ru-RU" sz="3000" b="1" dirty="0">
              <a:solidFill>
                <a:srgbClr val="00206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3000" b="1" dirty="0" smtClean="0">
                <a:solidFill>
                  <a:srgbClr val="002060"/>
                </a:solidFill>
              </a:rPr>
              <a:t>Телефон: (812) 309-46-88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ru-RU" sz="3000" b="1" dirty="0">
              <a:solidFill>
                <a:srgbClr val="00206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000" b="1" dirty="0" smtClean="0">
                <a:solidFill>
                  <a:srgbClr val="002060"/>
                </a:solidFill>
              </a:rPr>
              <a:t>https</a:t>
            </a:r>
            <a:r>
              <a:rPr lang="en-US" sz="3000" b="1" dirty="0">
                <a:solidFill>
                  <a:srgbClr val="002060"/>
                </a:solidFill>
              </a:rPr>
              <a:t>://813.ru/</a:t>
            </a:r>
            <a:endParaRPr lang="ru-RU" sz="3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2184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 bwMode="auto">
          <a:xfrm>
            <a:off x="0" y="0"/>
            <a:ext cx="13685389" cy="11885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06" y="50952"/>
            <a:ext cx="1055189" cy="1179581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59857" y="209857"/>
            <a:ext cx="12365678" cy="861770"/>
          </a:xfrm>
          <a:prstGeom prst="rect">
            <a:avLst/>
          </a:prstGeom>
          <a:noFill/>
        </p:spPr>
        <p:txBody>
          <a:bodyPr wrap="square" lIns="91434" tIns="45718" rIns="91434" bIns="45718" rtlCol="0">
            <a:spAutoFit/>
          </a:bodyPr>
          <a:lstStyle/>
          <a:p>
            <a:pPr algn="ctr"/>
            <a:r>
              <a:rPr lang="ru-RU" sz="2500" b="1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Продукты микрофинансирования</a:t>
            </a:r>
          </a:p>
          <a:p>
            <a:pPr algn="ctr"/>
            <a:r>
              <a:rPr lang="ru-RU" sz="2500" b="1" dirty="0" err="1" smtClean="0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микрокредитной</a:t>
            </a:r>
            <a:r>
              <a:rPr lang="ru-RU" sz="2500" b="1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компании Ленинградской области</a:t>
            </a:r>
            <a:endParaRPr lang="ru-RU" sz="25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4175444"/>
              </p:ext>
            </p:extLst>
          </p:nvPr>
        </p:nvGraphicFramePr>
        <p:xfrm>
          <a:off x="124313" y="1170870"/>
          <a:ext cx="13556762" cy="533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24031"/>
                <a:gridCol w="6032731"/>
              </a:tblGrid>
              <a:tr h="351850"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/>
                        <a:t>Продукт</a:t>
                      </a:r>
                      <a:endParaRPr lang="ru-RU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Ставка</a:t>
                      </a:r>
                      <a:endParaRPr lang="ru-RU" sz="2000" dirty="0"/>
                    </a:p>
                  </a:txBody>
                  <a:tcPr/>
                </a:tc>
              </a:tr>
              <a:tr h="339284"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 err="1" smtClean="0">
                          <a:solidFill>
                            <a:srgbClr val="002060"/>
                          </a:solidFill>
                        </a:rPr>
                        <a:t>Za</a:t>
                      </a:r>
                      <a:r>
                        <a:rPr lang="en-US" sz="1800" b="1" dirty="0" smtClean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ru-RU" sz="1800" b="1" dirty="0" smtClean="0">
                          <a:solidFill>
                            <a:srgbClr val="002060"/>
                          </a:solidFill>
                        </a:rPr>
                        <a:t>наших</a:t>
                      </a:r>
                      <a:endParaRPr lang="ru-RU" sz="1800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dirty="0" smtClean="0">
                          <a:solidFill>
                            <a:srgbClr val="002060"/>
                          </a:solidFill>
                          <a:latin typeface="+mn-lt"/>
                        </a:rPr>
                        <a:t>1 %</a:t>
                      </a:r>
                    </a:p>
                  </a:txBody>
                  <a:tcPr anchor="ctr"/>
                </a:tc>
              </a:tr>
              <a:tr h="339284"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err="1" smtClean="0">
                          <a:solidFill>
                            <a:srgbClr val="002060"/>
                          </a:solidFill>
                        </a:rPr>
                        <a:t>Za</a:t>
                      </a:r>
                      <a:r>
                        <a:rPr lang="en-US" sz="1800" b="1" dirty="0" smtClean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ru-RU" sz="1800" b="1" dirty="0" smtClean="0">
                          <a:solidFill>
                            <a:srgbClr val="002060"/>
                          </a:solidFill>
                        </a:rPr>
                        <a:t>наших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. </a:t>
                      </a:r>
                      <a:r>
                        <a:rPr lang="ru-RU" sz="1800" b="1" baseline="0" dirty="0" err="1" smtClean="0">
                          <a:solidFill>
                            <a:srgbClr val="002060"/>
                          </a:solidFill>
                        </a:rPr>
                        <a:t>Самозанятый</a:t>
                      </a:r>
                      <a:endParaRPr lang="ru-RU" sz="1800" b="1" dirty="0" smtClean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3000" b="1" dirty="0" smtClean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 anchor="ctr"/>
                </a:tc>
              </a:tr>
              <a:tr h="339284">
                <a:tc>
                  <a:txBody>
                    <a:bodyPr/>
                    <a:lstStyle/>
                    <a:p>
                      <a:pPr algn="l"/>
                      <a:r>
                        <a:rPr lang="ru-RU" sz="1800" b="1" dirty="0" smtClean="0">
                          <a:solidFill>
                            <a:srgbClr val="002060"/>
                          </a:solidFill>
                        </a:rPr>
                        <a:t>Приоритет + </a:t>
                      </a:r>
                      <a:r>
                        <a:rPr lang="ru-RU" sz="1800" b="1" dirty="0" err="1" smtClean="0">
                          <a:solidFill>
                            <a:srgbClr val="002060"/>
                          </a:solidFill>
                        </a:rPr>
                        <a:t>Микрозаем</a:t>
                      </a:r>
                      <a:r>
                        <a:rPr lang="ru-RU" sz="1800" b="1" dirty="0" smtClean="0">
                          <a:solidFill>
                            <a:srgbClr val="002060"/>
                          </a:solidFill>
                        </a:rPr>
                        <a:t> для </a:t>
                      </a:r>
                      <a:r>
                        <a:rPr lang="ru-RU" sz="1800" b="1" dirty="0" err="1" smtClean="0">
                          <a:solidFill>
                            <a:srgbClr val="002060"/>
                          </a:solidFill>
                        </a:rPr>
                        <a:t>самозанятых</a:t>
                      </a:r>
                      <a:endParaRPr lang="ru-RU" sz="1800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dirty="0" smtClean="0">
                          <a:solidFill>
                            <a:srgbClr val="002060"/>
                          </a:solidFill>
                          <a:latin typeface="+mn-lt"/>
                        </a:rPr>
                        <a:t>5 %</a:t>
                      </a:r>
                    </a:p>
                  </a:txBody>
                  <a:tcPr anchor="ctr"/>
                </a:tc>
              </a:tr>
              <a:tr h="339284">
                <a:tc>
                  <a:txBody>
                    <a:bodyPr/>
                    <a:lstStyle/>
                    <a:p>
                      <a:pPr algn="l"/>
                      <a:r>
                        <a:rPr lang="ru-RU" sz="1800" b="1" dirty="0" smtClean="0">
                          <a:solidFill>
                            <a:srgbClr val="002060"/>
                          </a:solidFill>
                        </a:rPr>
                        <a:t>Социальная ипотека</a:t>
                      </a:r>
                      <a:endParaRPr lang="ru-RU" sz="1800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l"/>
                      <a:endParaRPr lang="ru-RU" sz="1800" dirty="0"/>
                    </a:p>
                  </a:txBody>
                  <a:tcPr/>
                </a:tc>
              </a:tr>
              <a:tr h="339284">
                <a:tc>
                  <a:txBody>
                    <a:bodyPr/>
                    <a:lstStyle/>
                    <a:p>
                      <a:pPr algn="l"/>
                      <a:r>
                        <a:rPr lang="ru-RU" sz="1800" b="1" dirty="0" smtClean="0">
                          <a:solidFill>
                            <a:srgbClr val="002060"/>
                          </a:solidFill>
                        </a:rPr>
                        <a:t>Приоритет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ru-RU" sz="1800" b="1" baseline="0" dirty="0" err="1" smtClean="0">
                          <a:solidFill>
                            <a:srgbClr val="002060"/>
                          </a:solidFill>
                        </a:rPr>
                        <a:t>Лайт</a:t>
                      </a:r>
                      <a:endParaRPr lang="ru-RU" sz="1800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dirty="0" smtClean="0"/>
                    </a:p>
                  </a:txBody>
                  <a:tcPr/>
                </a:tc>
              </a:tr>
              <a:tr h="339284">
                <a:tc>
                  <a:txBody>
                    <a:bodyPr/>
                    <a:lstStyle/>
                    <a:p>
                      <a:pPr algn="l"/>
                      <a:r>
                        <a:rPr lang="ru-RU" sz="1800" b="1" dirty="0" smtClean="0">
                          <a:solidFill>
                            <a:srgbClr val="002060"/>
                          </a:solidFill>
                        </a:rPr>
                        <a:t>Экспорт</a:t>
                      </a:r>
                      <a:endParaRPr lang="ru-RU" sz="1800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rgbClr val="002060"/>
                          </a:solidFill>
                          <a:latin typeface="+mn-lt"/>
                        </a:rPr>
                        <a:t>5,5 %</a:t>
                      </a:r>
                      <a:endParaRPr lang="ru-RU" sz="2800" b="1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 anchor="ctr"/>
                </a:tc>
              </a:tr>
              <a:tr h="339284">
                <a:tc>
                  <a:txBody>
                    <a:bodyPr/>
                    <a:lstStyle/>
                    <a:p>
                      <a:pPr algn="l"/>
                      <a:r>
                        <a:rPr lang="ru-RU" sz="1800" b="1" dirty="0" smtClean="0">
                          <a:solidFill>
                            <a:srgbClr val="002060"/>
                          </a:solidFill>
                        </a:rPr>
                        <a:t>Приоритет</a:t>
                      </a:r>
                      <a:endParaRPr lang="ru-RU" sz="1800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dirty="0" smtClean="0"/>
                    </a:p>
                  </a:txBody>
                  <a:tcPr/>
                </a:tc>
              </a:tr>
              <a:tr h="339284">
                <a:tc>
                  <a:txBody>
                    <a:bodyPr/>
                    <a:lstStyle/>
                    <a:p>
                      <a:pPr algn="l"/>
                      <a:r>
                        <a:rPr lang="ru-RU" sz="1800" b="1" dirty="0" smtClean="0">
                          <a:solidFill>
                            <a:srgbClr val="002060"/>
                          </a:solidFill>
                        </a:rPr>
                        <a:t>Контрактный</a:t>
                      </a:r>
                      <a:endParaRPr lang="ru-RU" sz="1800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dirty="0" smtClean="0"/>
                    </a:p>
                  </a:txBody>
                  <a:tcPr/>
                </a:tc>
              </a:tr>
              <a:tr h="339284">
                <a:tc>
                  <a:txBody>
                    <a:bodyPr/>
                    <a:lstStyle/>
                    <a:p>
                      <a:pPr algn="l"/>
                      <a:r>
                        <a:rPr lang="ru-RU" sz="1800" b="1" dirty="0" smtClean="0">
                          <a:solidFill>
                            <a:srgbClr val="002060"/>
                          </a:solidFill>
                        </a:rPr>
                        <a:t>Доверие</a:t>
                      </a:r>
                      <a:endParaRPr lang="ru-RU" sz="1800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rgbClr val="002060"/>
                          </a:solidFill>
                          <a:latin typeface="+mn-lt"/>
                        </a:rPr>
                        <a:t>8 %</a:t>
                      </a:r>
                      <a:endParaRPr lang="ru-RU" sz="2800" b="1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 anchor="ctr"/>
                </a:tc>
              </a:tr>
              <a:tr h="339284">
                <a:tc>
                  <a:txBody>
                    <a:bodyPr/>
                    <a:lstStyle/>
                    <a:p>
                      <a:pPr algn="l"/>
                      <a:r>
                        <a:rPr lang="ru-RU" sz="1800" b="1" dirty="0" smtClean="0">
                          <a:solidFill>
                            <a:srgbClr val="002060"/>
                          </a:solidFill>
                        </a:rPr>
                        <a:t>Стандарт</a:t>
                      </a:r>
                      <a:endParaRPr lang="ru-RU" sz="1800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dirty="0" smtClean="0"/>
                    </a:p>
                  </a:txBody>
                  <a:tcPr/>
                </a:tc>
              </a:tr>
              <a:tr h="339284">
                <a:tc>
                  <a:txBody>
                    <a:bodyPr/>
                    <a:lstStyle/>
                    <a:p>
                      <a:pPr algn="l"/>
                      <a:r>
                        <a:rPr lang="ru-RU" sz="1800" b="1" dirty="0" smtClean="0">
                          <a:solidFill>
                            <a:srgbClr val="002060"/>
                          </a:solidFill>
                        </a:rPr>
                        <a:t>Старт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dirty="0" smtClean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err="1" smtClean="0">
                          <a:solidFill>
                            <a:srgbClr val="002060"/>
                          </a:solidFill>
                        </a:rPr>
                        <a:t>Микрозаем</a:t>
                      </a:r>
                      <a:r>
                        <a:rPr lang="ru-RU" sz="1800" b="1" dirty="0" smtClean="0">
                          <a:solidFill>
                            <a:srgbClr val="002060"/>
                          </a:solidFill>
                        </a:rPr>
                        <a:t> для </a:t>
                      </a:r>
                      <a:r>
                        <a:rPr lang="ru-RU" sz="1800" b="1" dirty="0" err="1" smtClean="0">
                          <a:solidFill>
                            <a:srgbClr val="002060"/>
                          </a:solidFill>
                        </a:rPr>
                        <a:t>самозанятых</a:t>
                      </a:r>
                      <a:endParaRPr lang="ru-RU" sz="1800" b="1" dirty="0" smtClean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ru-RU" sz="3000" b="1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 anchor="ctr"/>
                </a:tc>
              </a:tr>
              <a:tr h="452378"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err="1" smtClean="0">
                          <a:solidFill>
                            <a:srgbClr val="002060"/>
                          </a:solidFill>
                        </a:rPr>
                        <a:t>Беззалоговый</a:t>
                      </a:r>
                      <a:endParaRPr lang="ru-RU" sz="1800" b="1" dirty="0" smtClean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dirty="0" smtClean="0">
                          <a:solidFill>
                            <a:srgbClr val="002060"/>
                          </a:solidFill>
                          <a:latin typeface="+mn-lt"/>
                        </a:rPr>
                        <a:t>13-15%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07707" y="6430028"/>
            <a:ext cx="1328555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+mn-lt"/>
              </a:rPr>
              <a:t>Заявки – через ГИС ЛО «Прием </a:t>
            </a:r>
            <a:r>
              <a:rPr lang="ru-RU" b="1" dirty="0">
                <a:solidFill>
                  <a:srgbClr val="C00000"/>
                </a:solidFill>
                <a:latin typeface="+mn-lt"/>
              </a:rPr>
              <a:t>заявок от субъектов малого и среднего предпринимательства на предоставление </a:t>
            </a:r>
            <a:r>
              <a:rPr lang="ru-RU" b="1" dirty="0" smtClean="0">
                <a:solidFill>
                  <a:srgbClr val="C00000"/>
                </a:solidFill>
                <a:latin typeface="+mn-lt"/>
              </a:rPr>
              <a:t>субсидий» </a:t>
            </a:r>
            <a:r>
              <a:rPr lang="en-US" b="1" dirty="0" smtClean="0">
                <a:solidFill>
                  <a:srgbClr val="C00000"/>
                </a:solidFill>
                <a:latin typeface="+mn-lt"/>
              </a:rPr>
              <a:t>https</a:t>
            </a:r>
            <a:r>
              <a:rPr lang="en-US" b="1" dirty="0">
                <a:solidFill>
                  <a:srgbClr val="C00000"/>
                </a:solidFill>
                <a:latin typeface="+mn-lt"/>
              </a:rPr>
              <a:t>://ssmsp.lenreg.ru</a:t>
            </a:r>
            <a:endParaRPr lang="ru-RU" sz="2400" b="1" dirty="0">
              <a:solidFill>
                <a:srgbClr val="C00000"/>
              </a:solidFill>
              <a:latin typeface="+mn-lt"/>
            </a:endParaRP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Контактный телефон специалистов МКК  8-812-309-46-88 (доб. 205 и 208)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152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/>
          <p:nvPr/>
        </p:nvSpPr>
        <p:spPr bwMode="auto">
          <a:xfrm>
            <a:off x="0" y="0"/>
            <a:ext cx="13685389" cy="11885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0">
              <a:lnSpc>
                <a:spcPct val="93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06" y="50952"/>
            <a:ext cx="1055189" cy="1179581"/>
          </a:xfrm>
          <a:prstGeom prst="rect">
            <a:avLst/>
          </a:prstGeom>
        </p:spPr>
      </p:pic>
      <p:pic>
        <p:nvPicPr>
          <p:cNvPr id="4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7" y="6965678"/>
            <a:ext cx="13681076" cy="74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" name="Picture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10512945" y="2788084"/>
            <a:ext cx="2873786" cy="2873786"/>
          </a:xfrm>
          <a:prstGeom prst="rect">
            <a:avLst/>
          </a:prstGeom>
        </p:spPr>
      </p:pic>
      <p:pic>
        <p:nvPicPr>
          <p:cNvPr id="5" name="Picture 6"/>
          <p:cNvPicPr>
            <a:picLocks noChangeAspect="1"/>
          </p:cNvPicPr>
          <p:nvPr/>
        </p:nvPicPr>
        <p:blipFill>
          <a:blip r:embed="rId5"/>
          <a:srcRect l="20204" t="34117" r="17895" b="38042"/>
          <a:stretch>
            <a:fillRect/>
          </a:stretch>
        </p:blipFill>
        <p:spPr>
          <a:xfrm>
            <a:off x="7416601" y="2821877"/>
            <a:ext cx="3005644" cy="2927843"/>
          </a:xfrm>
          <a:prstGeom prst="rect">
            <a:avLst/>
          </a:prstGeom>
        </p:spPr>
      </p:pic>
      <p:pic>
        <p:nvPicPr>
          <p:cNvPr id="6" name="Picture 7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359817" y="2855670"/>
            <a:ext cx="2806200" cy="2806200"/>
          </a:xfrm>
          <a:prstGeom prst="rect">
            <a:avLst/>
          </a:prstGeom>
        </p:spPr>
      </p:pic>
      <p:pic>
        <p:nvPicPr>
          <p:cNvPr id="7" name="Picture 8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3888209" y="2821877"/>
            <a:ext cx="2873786" cy="2873786"/>
          </a:xfrm>
          <a:prstGeom prst="rect">
            <a:avLst/>
          </a:prstGeom>
        </p:spPr>
      </p:pic>
      <p:pic>
        <p:nvPicPr>
          <p:cNvPr id="8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>
            <a:off x="283533" y="2106454"/>
            <a:ext cx="671369" cy="671369"/>
          </a:xfrm>
          <a:prstGeom prst="rect">
            <a:avLst/>
          </a:prstGeom>
        </p:spPr>
      </p:pic>
      <p:pic>
        <p:nvPicPr>
          <p:cNvPr id="9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>
            <a:off x="3980718" y="2116893"/>
            <a:ext cx="671369" cy="671369"/>
          </a:xfrm>
          <a:prstGeom prst="rect">
            <a:avLst/>
          </a:prstGeom>
        </p:spPr>
      </p:pic>
      <p:pic>
        <p:nvPicPr>
          <p:cNvPr id="10" name="Picture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>
            <a:off x="7560617" y="2116715"/>
            <a:ext cx="671369" cy="671369"/>
          </a:xfrm>
          <a:prstGeom prst="rect">
            <a:avLst/>
          </a:prstGeom>
        </p:spPr>
      </p:pic>
      <p:pic>
        <p:nvPicPr>
          <p:cNvPr id="11" name="Picture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4"/>
              </a:ext>
            </a:extLst>
          </a:blip>
          <a:srcRect/>
          <a:stretch>
            <a:fillRect/>
          </a:stretch>
        </p:blipFill>
        <p:spPr>
          <a:xfrm>
            <a:off x="10805876" y="2052662"/>
            <a:ext cx="725160" cy="725160"/>
          </a:xfrm>
          <a:prstGeom prst="rect">
            <a:avLst/>
          </a:prstGeom>
        </p:spPr>
      </p:pic>
      <p:sp>
        <p:nvSpPr>
          <p:cNvPr id="12" name="TextBox 13"/>
          <p:cNvSpPr txBox="1"/>
          <p:nvPr/>
        </p:nvSpPr>
        <p:spPr>
          <a:xfrm>
            <a:off x="1135877" y="2178170"/>
            <a:ext cx="2104260" cy="4578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639"/>
              </a:lnSpc>
              <a:spcBef>
                <a:spcPct val="0"/>
              </a:spcBef>
            </a:pPr>
            <a:r>
              <a:rPr lang="en-US" sz="2599">
                <a:solidFill>
                  <a:srgbClr val="191919"/>
                </a:solidFill>
                <a:latin typeface="Ubuntu"/>
              </a:rPr>
              <a:t>Сайт 813.ru</a:t>
            </a:r>
          </a:p>
        </p:txBody>
      </p:sp>
      <p:sp>
        <p:nvSpPr>
          <p:cNvPr id="13" name="TextBox 14"/>
          <p:cNvSpPr txBox="1"/>
          <p:nvPr/>
        </p:nvSpPr>
        <p:spPr>
          <a:xfrm>
            <a:off x="4879752" y="2208390"/>
            <a:ext cx="3061807" cy="4137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640"/>
              </a:lnSpc>
              <a:spcBef>
                <a:spcPct val="0"/>
              </a:spcBef>
            </a:pPr>
            <a:r>
              <a:rPr lang="ru-RU" sz="2600" dirty="0">
                <a:solidFill>
                  <a:srgbClr val="191919"/>
                </a:solidFill>
                <a:latin typeface="Ubuntu"/>
              </a:rPr>
              <a:t>Навигатор</a:t>
            </a:r>
            <a:endParaRPr lang="en-US" sz="2600" dirty="0">
              <a:solidFill>
                <a:srgbClr val="191919"/>
              </a:solidFill>
              <a:latin typeface="Ubuntu"/>
            </a:endParaRPr>
          </a:p>
        </p:txBody>
      </p:sp>
      <p:sp>
        <p:nvSpPr>
          <p:cNvPr id="14" name="TextBox 15"/>
          <p:cNvSpPr txBox="1"/>
          <p:nvPr/>
        </p:nvSpPr>
        <p:spPr>
          <a:xfrm>
            <a:off x="8412961" y="2179883"/>
            <a:ext cx="1975813" cy="4578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639"/>
              </a:lnSpc>
              <a:spcBef>
                <a:spcPct val="0"/>
              </a:spcBef>
            </a:pPr>
            <a:r>
              <a:rPr lang="en-US" sz="2599">
                <a:solidFill>
                  <a:srgbClr val="191919"/>
                </a:solidFill>
                <a:latin typeface="Ubuntu"/>
              </a:rPr>
              <a:t>Телеграм</a:t>
            </a:r>
          </a:p>
        </p:txBody>
      </p:sp>
      <p:sp>
        <p:nvSpPr>
          <p:cNvPr id="15" name="TextBox 16"/>
          <p:cNvSpPr txBox="1"/>
          <p:nvPr/>
        </p:nvSpPr>
        <p:spPr>
          <a:xfrm>
            <a:off x="11713751" y="2135442"/>
            <a:ext cx="2111562" cy="4578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639"/>
              </a:lnSpc>
              <a:spcBef>
                <a:spcPct val="0"/>
              </a:spcBef>
            </a:pPr>
            <a:r>
              <a:rPr lang="en-US" sz="2599">
                <a:solidFill>
                  <a:srgbClr val="191919"/>
                </a:solidFill>
                <a:latin typeface="Ubuntu"/>
              </a:rPr>
              <a:t>ВКонтакте</a:t>
            </a:r>
          </a:p>
        </p:txBody>
      </p:sp>
      <p:sp>
        <p:nvSpPr>
          <p:cNvPr id="16" name="TextBox 17"/>
          <p:cNvSpPr txBox="1"/>
          <p:nvPr/>
        </p:nvSpPr>
        <p:spPr>
          <a:xfrm>
            <a:off x="1173509" y="324470"/>
            <a:ext cx="11859716" cy="49244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latin typeface="Ubuntu"/>
              </a:rPr>
              <a:t>Оперативная </a:t>
            </a:r>
            <a:r>
              <a:rPr lang="ru-RU" sz="3200" b="1" dirty="0" smtClean="0">
                <a:solidFill>
                  <a:srgbClr val="FF0000"/>
                </a:solidFill>
                <a:latin typeface="Ubuntu"/>
              </a:rPr>
              <a:t>информация о поддержке </a:t>
            </a:r>
            <a:endParaRPr lang="en-US" sz="3200" b="1" dirty="0">
              <a:solidFill>
                <a:srgbClr val="FF0000"/>
              </a:solidFill>
              <a:latin typeface="Ubuntu"/>
            </a:endParaRPr>
          </a:p>
        </p:txBody>
      </p:sp>
    </p:spTree>
    <p:extLst>
      <p:ext uri="{BB962C8B-B14F-4D97-AF65-F5344CB8AC3E}">
        <p14:creationId xmlns:p14="http://schemas.microsoft.com/office/powerpoint/2010/main" val="1359197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77C8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2_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77C8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3_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77C8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5_Тема Office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25381</TotalTime>
  <Words>815</Words>
  <Application>Microsoft Office PowerPoint</Application>
  <PresentationFormat>Произвольный</PresentationFormat>
  <Paragraphs>158</Paragraphs>
  <Slides>10</Slides>
  <Notes>8</Notes>
  <HiddenSlides>0</HiddenSlides>
  <MMClips>0</MMClips>
  <ScaleCrop>false</ScaleCrop>
  <HeadingPairs>
    <vt:vector size="4" baseType="variant">
      <vt:variant>
        <vt:lpstr>Тема</vt:lpstr>
      </vt:variant>
      <vt:variant>
        <vt:i4>5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Office Theme</vt:lpstr>
      <vt:lpstr>1_Тема Office</vt:lpstr>
      <vt:lpstr>2_Тема Office</vt:lpstr>
      <vt:lpstr>3_Тема Office</vt:lpstr>
      <vt:lpstr>5_Тема Office</vt:lpstr>
      <vt:lpstr>Презентация PowerPoint</vt:lpstr>
      <vt:lpstr>Презентация PowerPoint</vt:lpstr>
      <vt:lpstr>Презентация PowerPoint</vt:lpstr>
      <vt:lpstr>СУБСИДИИ СУБЪЕКТАМ МСП В 2025 ГОДУ</vt:lpstr>
      <vt:lpstr>СУБСИДИИ СУБЪЕКТАМ МСП В 2025 ГОДУ</vt:lpstr>
      <vt:lpstr>ГДЕ НАЙТИ ИНФОРМАЦИЮ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Анастасия Александровна Глазкова</cp:lastModifiedBy>
  <cp:revision>1099</cp:revision>
  <cp:lastPrinted>2025-02-12T07:54:12Z</cp:lastPrinted>
  <dcterms:modified xsi:type="dcterms:W3CDTF">2025-02-26T11:34:01Z</dcterms:modified>
</cp:coreProperties>
</file>