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22"/>
  </p:notesMasterIdLst>
  <p:sldIdLst>
    <p:sldId id="256" r:id="rId4"/>
    <p:sldId id="268" r:id="rId5"/>
    <p:sldId id="272" r:id="rId6"/>
    <p:sldId id="264" r:id="rId7"/>
    <p:sldId id="257" r:id="rId8"/>
    <p:sldId id="265" r:id="rId9"/>
    <p:sldId id="277" r:id="rId10"/>
    <p:sldId id="278" r:id="rId11"/>
    <p:sldId id="267" r:id="rId12"/>
    <p:sldId id="279" r:id="rId13"/>
    <p:sldId id="280" r:id="rId14"/>
    <p:sldId id="281" r:id="rId15"/>
    <p:sldId id="282" r:id="rId16"/>
    <p:sldId id="269" r:id="rId17"/>
    <p:sldId id="270" r:id="rId18"/>
    <p:sldId id="271" r:id="rId19"/>
    <p:sldId id="273" r:id="rId20"/>
    <p:sldId id="274" r:id="rId21"/>
    <p:sldId id="275" r:id="rId23"/>
    <p:sldId id="276" r:id="rId24"/>
    <p:sldId id="263" r:id="rId25"/>
  </p:sldIdLst>
  <p:sldSz cx="12192000" cy="6858000"/>
  <p:notesSz cx="12192000" cy="6858000"/>
  <p:defaultTextStyle>
    <a:defPPr>
      <a:defRPr lang="en-GB"/>
    </a:defPPr>
    <a:lvl1pPr marL="0" lvl="0" indent="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1pPr>
    <a:lvl2pPr marL="742950" lvl="1" indent="-28575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2pPr>
    <a:lvl3pPr marL="1143000" lvl="2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3pPr>
    <a:lvl4pPr marL="1600200" lvl="3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4pPr>
    <a:lvl5pPr marL="2057400" lvl="4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5pPr>
    <a:lvl6pPr marL="2286000" lvl="5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6pPr>
    <a:lvl7pPr marL="2743200" lvl="6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7pPr>
    <a:lvl8pPr marL="3200400" lvl="7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8pPr>
    <a:lvl9pPr marL="3657600" lvl="8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7979"/>
    <a:srgbClr val="F69C9C"/>
    <a:srgbClr val="F9BDBD"/>
    <a:srgbClr val="F05252"/>
    <a:srgbClr val="243D99"/>
    <a:srgbClr val="CBEDF9"/>
    <a:srgbClr val="455AA8"/>
    <a:srgbClr val="EE2128"/>
    <a:srgbClr val="F1575E"/>
    <a:srgbClr val="F042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678" y="108"/>
      </p:cViewPr>
      <p:guideLst>
        <p:guide orient="horz" pos="213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B4F6D-707C-4006-A44A-D7A2ADEC61DD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BBA68-A568-4FD7-8B19-FEEA5D3DC647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600" y="1604963"/>
            <a:ext cx="5408613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604963"/>
            <a:ext cx="5410200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0" tIns="88900" rIns="0" bIns="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1122363"/>
            <a:ext cx="2741613" cy="44577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1122363"/>
            <a:ext cx="8077200" cy="44577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userDrawn="1">
  <p:cSld name="Пользовательский маке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79600"/>
            <a:ext cx="5180013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879600"/>
            <a:ext cx="5181600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7313" cy="58642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642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0" y="-2855912"/>
            <a:ext cx="12192000" cy="665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2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>
              <a:defRPr/>
            </a:pPr>
            <a:r>
              <a:rPr lang="en-GB"/>
              <a:t>Click to edit Master title style</a:t>
            </a:r>
            <a:endParaRPr lang="en-GB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/>
              </a:defRPr>
            </a:lvl1pPr>
          </a:lstStyle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Times New Roman" panose="02020603050405020304"/>
              <a:defRPr sz="1800">
                <a:solidFill>
                  <a:srgbClr val="8B8B8B"/>
                </a:solidFill>
                <a:latin typeface="Calibri" panose="020F0502020204030204"/>
              </a:defRPr>
            </a:lvl1pPr>
          </a:lstStyle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  <p:sp>
        <p:nvSpPr>
          <p:cNvPr id="1030" name="Rectangle 5"/>
          <p:cNvSpPr>
            <a:spLocks noGrp="1"/>
          </p:cNvSpPr>
          <p:nvPr>
            <p:ph type="body" idx="1"/>
          </p:nvPr>
        </p:nvSpPr>
        <p:spPr bwMode="auto">
          <a:xfrm>
            <a:off x="609600" y="1604963"/>
            <a:ext cx="10971213" cy="3975100"/>
          </a:xfrm>
          <a:prstGeom prst="rect">
            <a:avLst/>
          </a:prstGeom>
          <a:noFill/>
          <a:ln w="9525">
            <a:noFill/>
          </a:ln>
        </p:spPr>
        <p:txBody>
          <a:bodyPr lIns="0" tIns="88900" rIns="0" bIns="0"/>
          <a:lstStyle/>
          <a:p>
            <a:pPr lvl="0">
              <a:defRPr/>
            </a:pPr>
            <a:r>
              <a:rPr lang="en-GB"/>
              <a:t>Для правки структуры щёлкните мышью</a:t>
            </a:r>
            <a:endParaRPr lang="en-GB"/>
          </a:p>
          <a:p>
            <a:pPr lvl="1">
              <a:defRPr/>
            </a:pPr>
            <a:r>
              <a:rPr lang="en-GB"/>
              <a:t>Второй уровень структуры</a:t>
            </a:r>
            <a:endParaRPr lang="en-GB"/>
          </a:p>
          <a:p>
            <a:pPr lvl="2">
              <a:defRPr/>
            </a:pPr>
            <a:r>
              <a:rPr lang="en-GB"/>
              <a:t>Третий уровень структуры</a:t>
            </a:r>
            <a:endParaRPr lang="en-GB"/>
          </a:p>
          <a:p>
            <a:pPr lvl="3">
              <a:defRPr/>
            </a:pPr>
            <a:r>
              <a:rPr lang="en-GB"/>
              <a:t>Четвёртый уровень структуры</a:t>
            </a:r>
            <a:endParaRPr lang="en-GB"/>
          </a:p>
          <a:p>
            <a:pPr lvl="4">
              <a:defRPr/>
            </a:pPr>
            <a:r>
              <a:rPr lang="en-GB"/>
              <a:t>Пятый уровень структуры</a:t>
            </a:r>
            <a:endParaRPr lang="en-GB"/>
          </a:p>
          <a:p>
            <a:pPr lvl="4">
              <a:defRPr/>
            </a:pPr>
            <a:r>
              <a:rPr lang="en-GB"/>
              <a:t>Шестой уровень структуры</a:t>
            </a:r>
            <a:endParaRPr lang="en-GB"/>
          </a:p>
          <a:p>
            <a:pPr lvl="4">
              <a:defRPr/>
            </a:pPr>
            <a:r>
              <a:rPr lang="en-GB"/>
              <a:t>Седьмой уровень структуры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12"/>
          <a:srcRect b="63693"/>
          <a:stretch>
            <a:fillRect/>
          </a:stretch>
        </p:blipFill>
        <p:spPr bwMode="auto">
          <a:xfrm>
            <a:off x="3348038" y="5659438"/>
            <a:ext cx="8834437" cy="121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2"/>
          <p:cNvPicPr>
            <a:picLocks noChangeAspect="1"/>
          </p:cNvPicPr>
          <p:nvPr/>
        </p:nvPicPr>
        <p:blipFill>
          <a:blip r:embed="rId12"/>
          <a:srcRect l="1151" t="93713" r="1314"/>
          <a:stretch>
            <a:fillRect/>
          </a:stretch>
        </p:blipFill>
        <p:spPr bwMode="auto">
          <a:xfrm>
            <a:off x="0" y="0"/>
            <a:ext cx="12192000" cy="18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AutoShape 3"/>
          <p:cNvSpPr/>
          <p:nvPr/>
        </p:nvSpPr>
        <p:spPr bwMode="auto">
          <a:xfrm>
            <a:off x="0" y="5862638"/>
            <a:ext cx="1108075" cy="1012825"/>
          </a:xfrm>
          <a:custGeom>
            <a:avLst/>
            <a:gdLst>
              <a:gd name="txL" fmla="*/ 0 w 1108075"/>
              <a:gd name="txT" fmla="*/ 0 h 1012825"/>
              <a:gd name="txR" fmla="*/ 1108075 w 1108075"/>
              <a:gd name="txB" fmla="*/ 1012825 h 1012825"/>
            </a:gdLst>
            <a:ahLst/>
            <a:cxnLst>
              <a:cxn ang="0">
                <a:pos x="1108075" y="506413"/>
              </a:cxn>
              <a:cxn ang="5898240">
                <a:pos x="554038" y="1012825"/>
              </a:cxn>
              <a:cxn ang="11796480">
                <a:pos x="0" y="506413"/>
              </a:cxn>
              <a:cxn ang="17694720">
                <a:pos x="554038" y="0"/>
              </a:cxn>
            </a:cxnLst>
            <a:rect l="txL" t="txT" r="txR" b="txB"/>
            <a:pathLst>
              <a:path w="1108075" h="1012825" extrusionOk="0">
                <a:moveTo>
                  <a:pt x="0" y="2816"/>
                </a:moveTo>
                <a:lnTo>
                  <a:pt x="3078" y="0"/>
                </a:lnTo>
                <a:lnTo>
                  <a:pt x="3078" y="2816"/>
                </a:lnTo>
                <a:lnTo>
                  <a:pt x="0" y="2816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53" name="Rectangle 4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4013" cy="1323974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>
              <a:defRPr/>
            </a:pPr>
            <a:r>
              <a:rPr lang="en-GB"/>
              <a:t>Click to edit Master title style</a:t>
            </a:r>
            <a:endParaRPr lang="en-GB"/>
          </a:p>
        </p:txBody>
      </p:sp>
      <p:sp>
        <p:nvSpPr>
          <p:cNvPr id="2054" name="Rectangle 5"/>
          <p:cNvSpPr>
            <a:spLocks noGrp="1"/>
          </p:cNvSpPr>
          <p:nvPr>
            <p:ph type="body" idx="1"/>
          </p:nvPr>
        </p:nvSpPr>
        <p:spPr bwMode="auto">
          <a:xfrm>
            <a:off x="838200" y="1879600"/>
            <a:ext cx="10514013" cy="43497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defRPr/>
            </a:pPr>
            <a:r>
              <a:rPr lang="en-GB"/>
              <a:t>Click to edit Master text styles</a:t>
            </a:r>
            <a:endParaRPr lang="en-GB"/>
          </a:p>
          <a:p>
            <a:pPr lvl="1">
              <a:defRPr/>
            </a:pPr>
            <a:r>
              <a:rPr lang="en-GB"/>
              <a:t>Second level</a:t>
            </a:r>
            <a:endParaRPr lang="en-GB"/>
          </a:p>
          <a:p>
            <a:pPr lvl="2">
              <a:defRPr/>
            </a:pPr>
            <a:r>
              <a:rPr lang="en-GB"/>
              <a:t>Third level</a:t>
            </a:r>
            <a:endParaRPr lang="en-GB"/>
          </a:p>
          <a:p>
            <a:pPr lvl="3">
              <a:defRPr/>
            </a:pPr>
            <a:r>
              <a:rPr lang="en-GB"/>
              <a:t>Fourth level</a:t>
            </a:r>
            <a:endParaRPr lang="en-GB"/>
          </a:p>
          <a:p>
            <a:pPr lvl="4">
              <a:defRPr/>
            </a:pPr>
            <a:r>
              <a:rPr lang="en-GB"/>
              <a:t>Fifth level</a:t>
            </a: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/>
          <p:nvPr/>
        </p:nvSpPr>
        <p:spPr bwMode="auto">
          <a:xfrm rot="1560000">
            <a:off x="7785100" y="45640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476250" y="889000"/>
            <a:ext cx="963613" cy="1084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80199" y="3155574"/>
            <a:ext cx="11833225" cy="4418330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65320" rIns="90000" bIns="45000"/>
          <a:lstStyle/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6000" b="1" dirty="0">
                <a:solidFill>
                  <a:srgbClr val="F37979"/>
                </a:solidFill>
                <a:latin typeface="Calibri" panose="020F0502020204030204"/>
                <a:cs typeface="DejaVu Sans"/>
              </a:rPr>
              <a:t>Субсидия социальным предпринимателям</a:t>
            </a:r>
            <a:endParaRPr lang="ru-RU" sz="6000" b="1" dirty="0">
              <a:solidFill>
                <a:srgbClr val="F37979"/>
              </a:solidFill>
              <a:latin typeface="Calibri" panose="020F0502020204030204"/>
              <a:cs typeface="DejaVu Sans"/>
            </a:endParaRPr>
          </a:p>
          <a:p>
            <a:pPr indent="342900" algn="ctr">
              <a:lnSpc>
                <a:spcPct val="115000"/>
              </a:lnSpc>
            </a:pPr>
            <a:r>
              <a:rPr lang="ru-RU" sz="2800" b="1" dirty="0">
                <a:solidFill>
                  <a:srgbClr val="003EBA"/>
                </a:solidFill>
                <a:latin typeface="Calibri" panose="020F0502020204030204"/>
                <a:cs typeface="DejaVu Sans"/>
              </a:rPr>
              <a:t>Возмещение части затрат </a:t>
            </a:r>
            <a:r>
              <a:rPr lang="ru-RU" sz="2800" b="1" dirty="0">
                <a:solidFill>
                  <a:srgbClr val="003EBA"/>
                </a:solidFill>
                <a:latin typeface="Calibri" panose="020F0502020204030204"/>
              </a:rPr>
              <a:t>субъектам МСП, </a:t>
            </a:r>
            <a:endParaRPr lang="ru-RU" sz="2800" b="1" dirty="0">
              <a:solidFill>
                <a:srgbClr val="003EBA"/>
              </a:solidFill>
              <a:latin typeface="Calibri" panose="020F0502020204030204"/>
            </a:endParaRPr>
          </a:p>
          <a:p>
            <a:pPr indent="342900" algn="ctr">
              <a:lnSpc>
                <a:spcPct val="115000"/>
              </a:lnSpc>
            </a:pPr>
            <a:r>
              <a:rPr lang="ru-RU" sz="2800" b="1" dirty="0">
                <a:solidFill>
                  <a:srgbClr val="003EBA"/>
                </a:solidFill>
                <a:latin typeface="Calibri" panose="020F0502020204030204"/>
              </a:rPr>
              <a:t>признанным социальными предприятиями</a:t>
            </a:r>
            <a:endParaRPr lang="ru-RU" sz="2800" b="1" dirty="0">
              <a:solidFill>
                <a:srgbClr val="003EBA"/>
              </a:solidFill>
              <a:latin typeface="Calibri" panose="020F0502020204030204"/>
            </a:endParaRPr>
          </a:p>
          <a:p>
            <a:pPr indent="342900" algn="ctr">
              <a:lnSpc>
                <a:spcPct val="115000"/>
              </a:lnSpc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sz="54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2024</a:t>
            </a:r>
            <a:endParaRPr lang="ru-RU" sz="5400" b="1" dirty="0">
              <a:solidFill>
                <a:srgbClr val="003EBA"/>
              </a:solidFill>
              <a:latin typeface="Calibri" panose="020F0502020204030204"/>
              <a:ea typeface="DejaVu San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8775" y="2077152"/>
            <a:ext cx="6248827" cy="10475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Комитет по развитию малого,                                                                         </a:t>
            </a:r>
            <a:endParaRPr lang="ru-RU" sz="1600" b="1" dirty="0">
              <a:solidFill>
                <a:srgbClr val="003EBA"/>
              </a:solidFill>
              <a:latin typeface="Calibri" panose="020F0502020204030204"/>
              <a:ea typeface="DejaVu Sans"/>
            </a:endParaRP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среднего бизнеса и потребительского рынка</a:t>
            </a:r>
            <a:endParaRPr lang="ru-RU" sz="1600" b="1" dirty="0">
              <a:solidFill>
                <a:srgbClr val="003EBA"/>
              </a:solidFill>
              <a:latin typeface="Calibri" panose="020F0502020204030204"/>
              <a:ea typeface="DejaVu Sans"/>
            </a:endParaRP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  <a:endParaRPr lang="ru-RU" sz="1600" b="1" dirty="0">
              <a:solidFill>
                <a:srgbClr val="003EBA"/>
              </a:solidFill>
              <a:latin typeface="Calibri" panose="020F0502020204030204"/>
              <a:ea typeface="DejaVu Sans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3797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ОБЩАЯ ИНФОРМАЦИЯ</a:t>
            </a:r>
            <a:endParaRPr lang="ru-RU" sz="4000" b="1" cap="all" dirty="0">
              <a:solidFill>
                <a:srgbClr val="F3797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3"/>
          <p:cNvSpPr txBox="1"/>
          <p:nvPr/>
        </p:nvSpPr>
        <p:spPr bwMode="auto">
          <a:xfrm>
            <a:off x="407368" y="1499235"/>
            <a:ext cx="10009112" cy="4017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en-US" sz="28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*</a:t>
            </a:r>
            <a:r>
              <a:rPr lang="ru-RU" sz="28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в 2024 году выделено </a:t>
            </a:r>
            <a:r>
              <a:rPr lang="ru-RU" sz="32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27 000 000 рублей</a:t>
            </a:r>
            <a:endParaRPr lang="ru-RU" sz="3200" b="1" kern="10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*возмещается </a:t>
            </a:r>
            <a:r>
              <a:rPr 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не более 75% затрат</a:t>
            </a:r>
            <a:endParaRPr lang="ru-RU" sz="3200" b="1" kern="100" dirty="0">
              <a:solidFill>
                <a:srgbClr val="F1575E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*максимальная сумма субсидии - </a:t>
            </a:r>
            <a:r>
              <a:rPr lang="ru-RU" alt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1 000 000 рублей</a:t>
            </a:r>
            <a:endParaRPr lang="ru-RU" altLang="ru-RU" sz="3200" b="1" kern="100" dirty="0">
              <a:solidFill>
                <a:srgbClr val="F1575E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800" b="1" kern="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*возмещение на аренду – не более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500 000 рублей</a:t>
            </a:r>
            <a:endParaRPr lang="ru-RU" altLang="ru-RU" sz="3200" b="1" kern="100" dirty="0">
              <a:solidFill>
                <a:srgbClr val="F1575E"/>
              </a:solidFill>
              <a:latin typeface="Calibri" panose="020F0502020204030204"/>
              <a:cs typeface="Arial" panose="020B0604020202020204"/>
            </a:endParaRP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подача заявок  </a:t>
            </a:r>
            <a:r>
              <a:rPr lang="ru-RU" alt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25 марта – 9 апреля 2024 года</a:t>
            </a:r>
            <a:endParaRPr lang="ru-RU" altLang="ru-RU" sz="2800" b="1" kern="100" dirty="0">
              <a:solidFill>
                <a:srgbClr val="0033CC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cap="all" dirty="0">
                <a:solidFill>
                  <a:srgbClr val="F3797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УСЛОВИЯ ОТБОРА </a:t>
            </a:r>
            <a:br>
              <a:rPr lang="ru-RU" sz="4000" b="1" cap="all" dirty="0">
                <a:solidFill>
                  <a:srgbClr val="F3797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3797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ПОЛУЧАТЕЛЕЙ СУБСИДИИ</a:t>
            </a:r>
            <a:endParaRPr lang="ru-RU" sz="4000" dirty="0">
              <a:solidFill>
                <a:srgbClr val="F3797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2160138"/>
            <a:ext cx="10514013" cy="4349750"/>
          </a:xfrm>
        </p:spPr>
        <p:txBody>
          <a:bodyPr/>
          <a:lstStyle/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получателя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субсидии на дату подачи заявки требованиям, установленным Порядком</a:t>
            </a:r>
            <a:endParaRPr lang="ru-RU" sz="24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получателя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субсидии категориям, предусмотренным Порядком (п. 2.6 и п. 3 Приложения 7 к Порядку (Дополнительные условия по субсидии социальным предприятиям)</a:t>
            </a:r>
            <a:endParaRPr lang="ru-RU" sz="24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соответствие затрат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направлениям и требованиям Порядка                                        (п. 2 Приложения 7 к Порядку)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предоставление документов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установленный объявлением срок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450689" y="5157192"/>
            <a:ext cx="92890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kern="100" dirty="0">
                <a:solidFill>
                  <a:srgbClr val="F05252"/>
                </a:solidFill>
                <a:latin typeface="Calibri" panose="020F0502020204030204"/>
                <a:cs typeface="Arial" panose="020B0604020202020204"/>
              </a:rPr>
              <a:t>!</a:t>
            </a:r>
            <a:r>
              <a:rPr lang="en-US" sz="2000" b="1" kern="10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Отбор победителей</a:t>
            </a:r>
            <a:r>
              <a:rPr lang="en-US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-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в соответствии с очередностью поступления заявок</a:t>
            </a:r>
            <a:r>
              <a:rPr lang="en-US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b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при соблюдении данных требований</a:t>
            </a:r>
            <a:endParaRPr lang="ru-RU" sz="2000" b="1" kern="100" dirty="0">
              <a:solidFill>
                <a:srgbClr val="0033CC"/>
              </a:solidFill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3797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ПОДАЧА ЗАЯВКИ</a:t>
            </a:r>
            <a:endParaRPr lang="ru-RU" sz="4000" b="1" dirty="0">
              <a:solidFill>
                <a:srgbClr val="F3797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863407" y="1340768"/>
            <a:ext cx="8465185" cy="953135"/>
          </a:xfrm>
          <a:prstGeom prst="rect">
            <a:avLst/>
          </a:prstGeom>
          <a:solidFill>
            <a:srgbClr val="F3797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в электронном виде через личный кабинет системы </a:t>
            </a:r>
            <a:r>
              <a:rPr lang="ru-RU" sz="2800" b="1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ssmsp.lenreg.ru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894078" y="2429828"/>
            <a:ext cx="8465185" cy="954107"/>
          </a:xfrm>
          <a:prstGeom prst="rect">
            <a:avLst/>
          </a:prstGeom>
          <a:solidFill>
            <a:srgbClr val="F3797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документы подписываются </a:t>
            </a:r>
            <a:endParaRPr lang="ru-RU" sz="2800" kern="100" spc="-100" dirty="0">
              <a:solidFill>
                <a:schemeClr val="bg1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усиленной квалифицированной электронной подписью</a:t>
            </a:r>
            <a:endParaRPr lang="ru-RU" altLang="en-US" sz="2800" b="1" kern="100" spc="-100" dirty="0">
              <a:solidFill>
                <a:schemeClr val="bg1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894078" y="4668661"/>
            <a:ext cx="8458200" cy="953135"/>
          </a:xfrm>
          <a:prstGeom prst="rect">
            <a:avLst/>
          </a:prstGeom>
          <a:solidFill>
            <a:srgbClr val="F3797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заявку можно отозвать на доработку </a:t>
            </a:r>
            <a:endParaRPr lang="ru-RU" sz="2800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по кнопке «Отозвать заявку»</a:t>
            </a:r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 </a:t>
            </a:r>
            <a:endParaRPr lang="ru-RU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1885108" y="3518888"/>
            <a:ext cx="8458200" cy="953135"/>
          </a:xfrm>
          <a:prstGeom prst="rect">
            <a:avLst/>
          </a:prstGeom>
          <a:solidFill>
            <a:srgbClr val="F3797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2800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сканы документов должны быть</a:t>
            </a:r>
            <a:endParaRPr lang="ru-RU" altLang="en-US" sz="2800" kern="100" spc="-10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  <a:p>
            <a:pPr algn="ctr"/>
            <a:r>
              <a:rPr lang="ru-RU" altLang="en-US" sz="2800" b="1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надлежащего качества (читаемые)</a:t>
            </a:r>
            <a:endParaRPr lang="ru-RU" altLang="en-US" sz="2800" b="1" kern="100" spc="-10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3797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  <a:endParaRPr lang="ru-RU" sz="4000" b="1" dirty="0">
              <a:solidFill>
                <a:srgbClr val="F3797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623570" y="1412875"/>
            <a:ext cx="10977245" cy="476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является</a:t>
            </a:r>
            <a:r>
              <a:rPr lang="ru-RU" sz="2400" kern="100" spc="-5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субъектом МСП (включен в Единый реестр МСП </a:t>
            </a:r>
            <a:r>
              <a:rPr lang="en-US" sz="2400" kern="100" spc="-50" dirty="0" err="1">
                <a:solidFill>
                  <a:srgbClr val="FF0000"/>
                </a:solidFill>
                <a:latin typeface="Calibri" panose="020F0502020204030204"/>
                <a:cs typeface="Arial" panose="020B0604020202020204"/>
                <a:sym typeface="+mn-ea"/>
              </a:rPr>
              <a:t>rmsp</a:t>
            </a:r>
            <a:r>
              <a:rPr lang="ru-RU" sz="2400" kern="100" spc="-5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.nalog.ru</a:t>
            </a:r>
            <a:r>
              <a:rPr lang="ru-RU" sz="2400" kern="100" spc="-5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</a:t>
            </a:r>
            <a:endParaRPr lang="ru-RU" sz="2400" kern="100" spc="-5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осуществляет деятельность</a:t>
            </a:r>
            <a:r>
              <a:rPr lang="ru-RU" sz="2400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в Ленинградской области </a:t>
            </a:r>
            <a:endParaRPr lang="ru-RU" sz="2400" kern="100" spc="-5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состоит на налоговом учете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в Ленинградской области</a:t>
            </a:r>
            <a:endParaRPr lang="ru-RU" sz="2400" kern="100" spc="-5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не осуществляет</a:t>
            </a:r>
            <a:r>
              <a:rPr lang="ru-RU" sz="2400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производство/реализацию подакцизных товаров и(или) добычу полезных ископаемых (выписка ЕГРЮЛ/ЕГРИП)</a:t>
            </a:r>
            <a:endParaRPr lang="ru-RU" sz="2400" kern="100" spc="-5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задолженность по налогам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не превышает </a:t>
            </a: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</a:rPr>
              <a:t>30 000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рублей</a:t>
            </a:r>
            <a:endParaRPr lang="ru-RU" sz="2400" kern="100" spc="-5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нет просроченной задолженности</a:t>
            </a:r>
            <a:r>
              <a:rPr lang="ru-RU" sz="2400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по возврату в бюджет субсидий</a:t>
            </a:r>
            <a:endParaRPr lang="ru-RU" sz="2400" kern="100" spc="-5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 признан нарушителем</a:t>
            </a:r>
            <a:r>
              <a:rPr lang="ru-RU" sz="2400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по полученным мерам поддержки </a:t>
            </a:r>
            <a:r>
              <a:rPr lang="ru-RU" sz="2400" kern="100" spc="-5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(</a:t>
            </a:r>
            <a:r>
              <a:rPr lang="ru-RU" sz="2400" kern="100" spc="-5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rmsp-pp.nalog.ru</a:t>
            </a:r>
            <a:r>
              <a:rPr lang="ru-RU" sz="2400" kern="100" spc="-50" dirty="0">
                <a:solidFill>
                  <a:srgbClr val="0033CC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</a:t>
            </a:r>
            <a:endParaRPr lang="ru-RU" sz="2400" kern="100" spc="-5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50" dirty="0">
                <a:solidFill>
                  <a:srgbClr val="F37979"/>
                </a:solidFill>
                <a:latin typeface="Calibri" panose="020F0502020204030204"/>
                <a:cs typeface="Arial" panose="020B0604020202020204"/>
                <a:sym typeface="+mn-ea"/>
              </a:rPr>
              <a:t>и</a:t>
            </a:r>
            <a:r>
              <a:rPr lang="ru-RU" sz="2400" b="1" kern="100" spc="-5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меет статус социального предприятия </a:t>
            </a: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(получить статус впервые – до даты подачи заявки, подтвердить статус – до 01.05.2024 года)</a:t>
            </a:r>
            <a:endParaRPr lang="ru-RU" sz="2400" kern="100" spc="-5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kern="100" spc="-5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иные требования Порядка предоставления субсидий</a:t>
            </a:r>
            <a:endParaRPr lang="ru-RU" altLang="ru-RU" sz="2400" kern="100" spc="-5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947732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37979"/>
                </a:solidFill>
                <a:uFillTx/>
                <a:sym typeface="+mn-ea"/>
              </a:rPr>
              <a:t>ВОЗМЕЩАЮТСЯ </a:t>
            </a:r>
            <a:r>
              <a:rPr lang="ru-RU" altLang="en-US" sz="4000" b="1" cap="all" dirty="0" err="1">
                <a:solidFill>
                  <a:srgbClr val="F37979"/>
                </a:solidFill>
                <a:uFillTx/>
                <a:sym typeface="+mn-ea"/>
              </a:rPr>
              <a:t>затратЫ</a:t>
            </a:r>
            <a:endParaRPr lang="ru-RU" altLang="en-US" sz="4000" b="1" cap="all" dirty="0">
              <a:solidFill>
                <a:srgbClr val="F3797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551384" y="1934555"/>
            <a:ext cx="10512980" cy="1261587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algn="ctr"/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2. текущий ремонт помещения, благоустройство территорий, покупка/изготовление оборудования, мебели, инвентаря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                                                         (исключение - учебники, учебные пособия, средства обучения, игр, игрушек) 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algn="ctr">
              <a:buClrTx/>
              <a:buSzTx/>
              <a:buFontTx/>
            </a:pPr>
            <a:endParaRPr lang="ru-RU" altLang="en-US" sz="2800" dirty="0">
              <a:solidFill>
                <a:srgbClr val="243D99"/>
              </a:solidFill>
              <a:latin typeface="+mn-lt"/>
              <a:sym typeface="+mn-ea"/>
            </a:endParaRPr>
          </a:p>
          <a:p>
            <a:pPr algn="ctr">
              <a:buClrTx/>
              <a:buSzTx/>
              <a:buFontTx/>
            </a:pPr>
            <a:r>
              <a:rPr lang="ru-RU" altLang="en-US" sz="2800" b="1" dirty="0">
                <a:solidFill>
                  <a:srgbClr val="F04247"/>
                </a:solidFill>
                <a:latin typeface="+mn-lt"/>
                <a:sym typeface="+mn-ea"/>
              </a:rPr>
              <a:t>2023-2024 годов</a:t>
            </a:r>
            <a:endParaRPr lang="ru-RU" altLang="en-US" sz="28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F04247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586177" y="3295363"/>
            <a:ext cx="10440262" cy="987711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3. капитальный ремонт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(реконструкция) помещений,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algn="ctr"/>
            <a:r>
              <a:rPr lang="ru-RU" sz="2400" dirty="0">
                <a:solidFill>
                  <a:srgbClr val="243D99"/>
                </a:solidFill>
                <a:latin typeface="+mn-lt"/>
              </a:rPr>
              <a:t>приобретение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технических</a:t>
            </a:r>
            <a:r>
              <a:rPr lang="ru-RU" sz="2400" dirty="0">
                <a:solidFill>
                  <a:srgbClr val="F37979"/>
                </a:solidFill>
                <a:latin typeface="+mn-lt"/>
              </a:rPr>
              <a:t>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средств, механизмов, оборудования,</a:t>
            </a:r>
            <a:endParaRPr lang="ru-RU" sz="2400" dirty="0">
              <a:solidFill>
                <a:srgbClr val="F05252"/>
              </a:solidFill>
              <a:latin typeface="+mn-lt"/>
            </a:endParaRPr>
          </a:p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устройств, санитарной техники</a:t>
            </a:r>
            <a:endParaRPr lang="ru-RU" altLang="en-US" sz="2400" dirty="0">
              <a:solidFill>
                <a:srgbClr val="F05252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586175" y="4328133"/>
            <a:ext cx="10440263" cy="1126410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4. участие в чемпионатах, конкурсах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, соревнованиях (регистрационные сборы, транспортные расходы, проживание участников, аренда костюмов) 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Важно: подтверждение участия!</a:t>
            </a:r>
            <a:endParaRPr lang="ru-RU" altLang="en-US" sz="2400" dirty="0">
              <a:solidFill>
                <a:srgbClr val="F05252"/>
              </a:solidFill>
              <a:latin typeface="+mn-lt"/>
            </a:endParaRPr>
          </a:p>
        </p:txBody>
      </p:sp>
      <p:sp>
        <p:nvSpPr>
          <p:cNvPr id="4" name="Round Diagonal Corner Rectangle 11"/>
          <p:cNvSpPr/>
          <p:nvPr/>
        </p:nvSpPr>
        <p:spPr bwMode="auto">
          <a:xfrm>
            <a:off x="626182" y="5571666"/>
            <a:ext cx="10400256" cy="1186322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indent="342900" algn="just">
              <a:spcAft>
                <a:spcPts val="1000"/>
              </a:spcAft>
            </a:pPr>
            <a:r>
              <a:rPr lang="ru-RU" sz="2400" dirty="0">
                <a:solidFill>
                  <a:srgbClr val="F05252"/>
                </a:solidFill>
                <a:latin typeface="+mn-lt"/>
              </a:rPr>
              <a:t>5. изготовление/приобретение/аренда спортинвентаря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, электронного оборудования  оборудования, оргтехники, мебели, полиграфии, аренда технических, санитарных помещений для массовых мероприятий</a:t>
            </a:r>
            <a:r>
              <a:rPr lang="en-US" sz="2400" dirty="0">
                <a:solidFill>
                  <a:srgbClr val="F05252"/>
                </a:solidFill>
                <a:latin typeface="+mn-lt"/>
              </a:rPr>
              <a:t>*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</p:txBody>
      </p:sp>
      <p:sp>
        <p:nvSpPr>
          <p:cNvPr id="5" name="Round Diagonal Corner Rectangle 10"/>
          <p:cNvSpPr/>
          <p:nvPr/>
        </p:nvSpPr>
        <p:spPr bwMode="auto">
          <a:xfrm>
            <a:off x="551384" y="975357"/>
            <a:ext cx="10509848" cy="849016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1. аренда нежилого помещения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(с учетом исключений, п.2 а) Приложения 7</a:t>
            </a:r>
            <a:endParaRPr lang="ru-RU" altLang="en-US" sz="2400" dirty="0">
              <a:solidFill>
                <a:srgbClr val="F05252"/>
              </a:solidFill>
              <a:latin typeface="+mn-lt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947732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37979"/>
                </a:solidFill>
                <a:uFillTx/>
                <a:sym typeface="+mn-ea"/>
              </a:rPr>
              <a:t>ВОЗМЕЩАЮТСЯ </a:t>
            </a:r>
            <a:r>
              <a:rPr lang="ru-RU" altLang="en-US" sz="4000" b="1" cap="all" dirty="0" err="1">
                <a:solidFill>
                  <a:srgbClr val="F37979"/>
                </a:solidFill>
                <a:uFillTx/>
                <a:sym typeface="+mn-ea"/>
              </a:rPr>
              <a:t>затратЫ</a:t>
            </a:r>
            <a:endParaRPr lang="ru-RU" altLang="en-US" sz="4000" b="1" cap="all" dirty="0">
              <a:solidFill>
                <a:srgbClr val="F3797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664844" y="2893789"/>
            <a:ext cx="10512980" cy="883970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7.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затраты на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повышение квалификации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преподавателей и сотрудников учебного центра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для организации обучения в дистанционном формате</a:t>
            </a:r>
            <a:endParaRPr lang="ru-RU" sz="2400" dirty="0">
              <a:solidFill>
                <a:srgbClr val="F05252"/>
              </a:solidFill>
              <a:latin typeface="+mn-lt"/>
            </a:endParaRPr>
          </a:p>
          <a:p>
            <a:pPr algn="ctr">
              <a:buClrTx/>
              <a:buSzTx/>
              <a:buFontTx/>
            </a:pPr>
            <a:endParaRPr lang="ru-RU" altLang="en-US" sz="28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F04247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649906" y="3922406"/>
            <a:ext cx="10509848" cy="849016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8.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паушальный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платеж по франшизе</a:t>
            </a:r>
            <a:endParaRPr lang="ru-RU" sz="2400" dirty="0">
              <a:solidFill>
                <a:srgbClr val="F05252"/>
              </a:solidFill>
              <a:latin typeface="+mn-lt"/>
            </a:endParaRPr>
          </a:p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Важно: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франчайзер должен быть субъектом МСП Ленинградской области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649906" y="4915555"/>
            <a:ext cx="10509848" cy="947732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9.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приобретение транспортного средства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, оборудованного механизмами для перевозки пожилых людей и инвалидов (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медицинское такси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)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</p:txBody>
      </p:sp>
      <p:sp>
        <p:nvSpPr>
          <p:cNvPr id="5" name="Round Diagonal Corner Rectangle 10"/>
          <p:cNvSpPr/>
          <p:nvPr/>
        </p:nvSpPr>
        <p:spPr bwMode="auto">
          <a:xfrm>
            <a:off x="657988" y="1136327"/>
            <a:ext cx="10509848" cy="1604415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rgbClr val="F05252"/>
                </a:solidFill>
                <a:latin typeface="+mn-lt"/>
              </a:rPr>
              <a:t>6. приобретение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компьютерного оборудования, программного обеспечения, аренда/закупка оборудования,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оплата услуг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по съемке и монтажу, дизайн и верстка учебных материалов, услуги разработчиков,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создание сайта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или приобретение подписки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для обучения в дистанционном формате </a:t>
            </a:r>
            <a:endParaRPr lang="ru-RU" altLang="en-US" sz="2400" dirty="0">
              <a:solidFill>
                <a:srgbClr val="F05252"/>
              </a:solidFill>
              <a:latin typeface="+mn-lt"/>
              <a:sym typeface="+mn-e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947732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37979"/>
                </a:solidFill>
                <a:uFillTx/>
                <a:sym typeface="+mn-ea"/>
              </a:rPr>
              <a:t>ВОЗМЕЩАЮТСЯ </a:t>
            </a:r>
            <a:r>
              <a:rPr lang="ru-RU" altLang="en-US" sz="4000" b="1" cap="all" dirty="0" err="1">
                <a:solidFill>
                  <a:srgbClr val="F37979"/>
                </a:solidFill>
                <a:uFillTx/>
                <a:sym typeface="+mn-ea"/>
              </a:rPr>
              <a:t>затратЫ</a:t>
            </a:r>
            <a:endParaRPr lang="ru-RU" altLang="en-US" sz="4000" b="1" cap="all" dirty="0">
              <a:solidFill>
                <a:srgbClr val="F3797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5" name="Round Diagonal Corner Rectangle 10"/>
          <p:cNvSpPr/>
          <p:nvPr/>
        </p:nvSpPr>
        <p:spPr bwMode="auto">
          <a:xfrm>
            <a:off x="649633" y="3086077"/>
            <a:ext cx="10509848" cy="996733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indent="342900"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solidFill>
                  <a:srgbClr val="F05252"/>
                </a:solidFill>
                <a:latin typeface="+mn-lt"/>
              </a:rPr>
              <a:t>11.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технологическое присоединение объектов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недвижимого имущества, находящихся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в собственности соискателя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, к электрическим сетям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</p:txBody>
      </p:sp>
      <p:sp>
        <p:nvSpPr>
          <p:cNvPr id="2" name="Round Diagonal Corner Rectangle 11"/>
          <p:cNvSpPr/>
          <p:nvPr/>
        </p:nvSpPr>
        <p:spPr bwMode="auto">
          <a:xfrm>
            <a:off x="649633" y="1005834"/>
            <a:ext cx="10509848" cy="2001157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indent="342900" algn="ctr">
              <a:spcAft>
                <a:spcPts val="1000"/>
              </a:spcAft>
            </a:pPr>
            <a:endParaRPr lang="ru-RU" sz="2400" dirty="0">
              <a:solidFill>
                <a:srgbClr val="F05252"/>
              </a:solidFill>
              <a:latin typeface="+mn-lt"/>
            </a:endParaRPr>
          </a:p>
          <a:p>
            <a:pPr indent="342900" algn="ctr">
              <a:spcAft>
                <a:spcPts val="1000"/>
              </a:spcAft>
            </a:pPr>
            <a:r>
              <a:rPr lang="ru-RU" sz="2400" dirty="0">
                <a:solidFill>
                  <a:srgbClr val="F05252"/>
                </a:solidFill>
                <a:latin typeface="+mn-lt"/>
              </a:rPr>
              <a:t>10. оборудование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объектов (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для беспрепятственного доступа к ним инвалидов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 и других маломобильных групп населения):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pPr indent="342900" algn="ctr">
              <a:spcAft>
                <a:spcPts val="1000"/>
              </a:spcAft>
            </a:pPr>
            <a:r>
              <a:rPr lang="ru-RU" sz="2400" dirty="0">
                <a:solidFill>
                  <a:srgbClr val="243D99"/>
                </a:solidFill>
                <a:latin typeface="+mn-lt"/>
              </a:rPr>
              <a:t>- приобретение и установка подъемников, лифтов;                                                                     - приобретение и установка технических средств связи/сигнализации      </a:t>
            </a:r>
            <a:r>
              <a:rPr lang="ru-RU" sz="2400" dirty="0">
                <a:solidFill>
                  <a:srgbClr val="F05252"/>
                </a:solidFill>
                <a:latin typeface="+mn-lt"/>
              </a:rPr>
              <a:t>Важно: в соответствии с паспортом доступности объекта </a:t>
            </a:r>
            <a:endParaRPr lang="ru-RU" sz="2400" dirty="0">
              <a:solidFill>
                <a:srgbClr val="F05252"/>
              </a:solidFill>
              <a:latin typeface="+mn-lt"/>
            </a:endParaRPr>
          </a:p>
          <a:p>
            <a:pPr indent="342900" algn="ctr">
              <a:spcAft>
                <a:spcPts val="1000"/>
              </a:spcAft>
            </a:pPr>
            <a:endParaRPr lang="ru-RU" sz="2400" dirty="0">
              <a:solidFill>
                <a:srgbClr val="243D99"/>
              </a:solidFill>
              <a:latin typeface="+mn-lt"/>
            </a:endParaRPr>
          </a:p>
        </p:txBody>
      </p:sp>
      <p:sp>
        <p:nvSpPr>
          <p:cNvPr id="3" name="Round Diagonal Corner Rectangle 10"/>
          <p:cNvSpPr/>
          <p:nvPr/>
        </p:nvSpPr>
        <p:spPr bwMode="auto">
          <a:xfrm>
            <a:off x="698044" y="4181583"/>
            <a:ext cx="10509848" cy="996733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indent="342900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F05252"/>
                </a:solidFill>
                <a:latin typeface="+mn-lt"/>
              </a:rPr>
              <a:t>! Возмещаются затраты 2023 и 2024 годов</a:t>
            </a:r>
            <a:endParaRPr lang="ru-RU" sz="2400" b="1" dirty="0">
              <a:solidFill>
                <a:srgbClr val="243D99"/>
              </a:solidFill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48922" y="5178316"/>
            <a:ext cx="90941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rgbClr val="243D99"/>
                </a:solidFill>
                <a:latin typeface="+mn-lt"/>
              </a:rPr>
              <a:t>Минимальная сумма затрат для участия в отборе – </a:t>
            </a:r>
            <a:r>
              <a:rPr lang="ru-RU" sz="2400" b="1" dirty="0">
                <a:solidFill>
                  <a:srgbClr val="F05252"/>
                </a:solidFill>
                <a:latin typeface="+mn-lt"/>
              </a:rPr>
              <a:t>250 000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рублей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  <a:p>
            <a:r>
              <a:rPr lang="ru-RU" sz="2400" dirty="0">
                <a:solidFill>
                  <a:srgbClr val="243D99"/>
                </a:solidFill>
                <a:latin typeface="+mn-lt"/>
              </a:rPr>
              <a:t>Минимальная сумма 1 договора к возмещению –  </a:t>
            </a:r>
            <a:r>
              <a:rPr lang="ru-RU" sz="2400" b="1" dirty="0">
                <a:solidFill>
                  <a:srgbClr val="F05252"/>
                </a:solidFill>
                <a:latin typeface="+mn-lt"/>
              </a:rPr>
              <a:t>30 000 </a:t>
            </a:r>
            <a:r>
              <a:rPr lang="ru-RU" sz="2400" dirty="0">
                <a:solidFill>
                  <a:srgbClr val="243D99"/>
                </a:solidFill>
                <a:latin typeface="+mn-lt"/>
              </a:rPr>
              <a:t>рублей </a:t>
            </a:r>
            <a:endParaRPr lang="ru-RU" sz="2400" dirty="0">
              <a:solidFill>
                <a:srgbClr val="243D99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комплект документов</a:t>
            </a:r>
            <a:endParaRPr lang="ru-RU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15" name="Pentagon 14"/>
          <p:cNvSpPr/>
          <p:nvPr/>
        </p:nvSpPr>
        <p:spPr>
          <a:xfrm>
            <a:off x="1235710" y="1142805"/>
            <a:ext cx="8963032" cy="72000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2400" b="1" dirty="0">
                <a:solidFill>
                  <a:srgbClr val="002060"/>
                </a:solidFill>
              </a:rPr>
              <a:t>Заявление</a:t>
            </a:r>
            <a:r>
              <a:rPr lang="ru-RU" altLang="en-US" sz="2400" dirty="0"/>
              <a:t> по форме (формируется в системе)</a:t>
            </a:r>
            <a:endParaRPr lang="ru-RU" altLang="en-US" sz="2400" dirty="0"/>
          </a:p>
        </p:txBody>
      </p:sp>
      <p:sp>
        <p:nvSpPr>
          <p:cNvPr id="16" name="Pentagon 15"/>
          <p:cNvSpPr/>
          <p:nvPr/>
        </p:nvSpPr>
        <p:spPr>
          <a:xfrm>
            <a:off x="1235710" y="2920660"/>
            <a:ext cx="8963032" cy="88746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sz="2400" b="1" dirty="0"/>
              <a:t> </a:t>
            </a:r>
            <a:r>
              <a:rPr lang="ru-RU" sz="3200" b="1" dirty="0">
                <a:solidFill>
                  <a:srgbClr val="002060"/>
                </a:solidFill>
              </a:rPr>
              <a:t>«а»</a:t>
            </a:r>
            <a:r>
              <a:rPr lang="ru-RU" sz="2400" b="1" dirty="0"/>
              <a:t> Аренда</a:t>
            </a:r>
            <a:r>
              <a:rPr lang="ru-RU" sz="2400" dirty="0"/>
              <a:t> - </a:t>
            </a:r>
            <a:r>
              <a:rPr lang="ru-RU" sz="2000" dirty="0">
                <a:solidFill>
                  <a:srgbClr val="002060"/>
                </a:solidFill>
              </a:rPr>
              <a:t>копия договора аренды, платежных поручений</a:t>
            </a:r>
            <a:r>
              <a:rPr lang="ru-RU" sz="2000" dirty="0"/>
              <a:t>                                    с отметкой банка, </a:t>
            </a:r>
            <a:r>
              <a:rPr lang="ru-RU" sz="2000" dirty="0">
                <a:solidFill>
                  <a:srgbClr val="002060"/>
                </a:solidFill>
              </a:rPr>
              <a:t>акты</a:t>
            </a:r>
            <a:r>
              <a:rPr lang="ru-RU" sz="2000" dirty="0"/>
              <a:t> (если указано в Договоре)</a:t>
            </a:r>
            <a:r>
              <a:rPr lang="ru-RU" altLang="en-US" sz="2000" dirty="0">
                <a:sym typeface="+mn-ea"/>
              </a:rPr>
              <a:t> </a:t>
            </a:r>
            <a:endParaRPr lang="ru-RU" altLang="en-US" sz="2000" dirty="0"/>
          </a:p>
        </p:txBody>
      </p:sp>
      <p:sp>
        <p:nvSpPr>
          <p:cNvPr id="17" name="Pentagon 16"/>
          <p:cNvSpPr/>
          <p:nvPr/>
        </p:nvSpPr>
        <p:spPr>
          <a:xfrm>
            <a:off x="1235710" y="3980348"/>
            <a:ext cx="8963032" cy="246442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indent="342900" algn="ctr">
              <a:spcAft>
                <a:spcPts val="1000"/>
              </a:spcAft>
            </a:pPr>
            <a:r>
              <a:rPr lang="ru-RU" altLang="en-US" sz="3200" b="1" dirty="0">
                <a:solidFill>
                  <a:srgbClr val="002060"/>
                </a:solidFill>
                <a:sym typeface="+mn-ea"/>
              </a:rPr>
              <a:t>«б»</a:t>
            </a:r>
            <a:r>
              <a:rPr lang="ru-RU" altLang="en-US" sz="2400" b="1" dirty="0">
                <a:sym typeface="+mn-ea"/>
              </a:rPr>
              <a:t> Текущий ремонт, оборудование, мебель, инвентарь                     </a:t>
            </a: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altLang="en-US" sz="2000" b="1" dirty="0">
                <a:sym typeface="+mn-ea"/>
              </a:rPr>
              <a:t> </a:t>
            </a:r>
            <a:r>
              <a:rPr lang="ru-RU" altLang="en-US" sz="2000" dirty="0">
                <a:solidFill>
                  <a:srgbClr val="002060"/>
                </a:solidFill>
                <a:sym typeface="+mn-ea"/>
              </a:rPr>
              <a:t>копии</a:t>
            </a:r>
            <a:r>
              <a:rPr lang="ru-RU" sz="2000" dirty="0">
                <a:solidFill>
                  <a:srgbClr val="002060"/>
                </a:solidFill>
              </a:rPr>
              <a:t> договоров, актов/УПД/товарных накладных </a:t>
            </a:r>
            <a:r>
              <a:rPr lang="ru-RU" sz="2000" dirty="0"/>
              <a:t>на получение товаров                         и услуг,</a:t>
            </a:r>
            <a:r>
              <a:rPr lang="ru-RU" sz="2000" dirty="0">
                <a:solidFill>
                  <a:srgbClr val="002060"/>
                </a:solidFill>
              </a:rPr>
              <a:t> платежных поручений                                                                        </a:t>
            </a:r>
            <a:endParaRPr lang="ru-RU" sz="2000" dirty="0">
              <a:solidFill>
                <a:srgbClr val="002060"/>
              </a:solidFill>
            </a:endParaRPr>
          </a:p>
          <a:p>
            <a:pPr indent="342900" algn="ctr">
              <a:spcAft>
                <a:spcPts val="1000"/>
              </a:spcAft>
            </a:pPr>
            <a:r>
              <a:rPr lang="ru-RU" sz="2000" dirty="0">
                <a:solidFill>
                  <a:srgbClr val="002060"/>
                </a:solidFill>
              </a:rPr>
              <a:t>- копии договора аренды или документа, </a:t>
            </a:r>
            <a:r>
              <a:rPr lang="ru-RU" sz="2000" dirty="0"/>
              <a:t>подтверждающего право собственности на помещение (если договор подлежит регистрации –                         отметка о регистрации)</a:t>
            </a:r>
            <a:r>
              <a:rPr lang="ru-RU" altLang="en-US" sz="2000" b="1" dirty="0">
                <a:sym typeface="+mn-ea"/>
              </a:rPr>
              <a:t> </a:t>
            </a:r>
            <a:endParaRPr lang="ru-RU" altLang="en-US" sz="2000" dirty="0"/>
          </a:p>
        </p:txBody>
      </p:sp>
      <p:sp>
        <p:nvSpPr>
          <p:cNvPr id="2" name="Pentagon 14"/>
          <p:cNvSpPr/>
          <p:nvPr/>
        </p:nvSpPr>
        <p:spPr bwMode="auto">
          <a:xfrm>
            <a:off x="1235710" y="2009140"/>
            <a:ext cx="8964746" cy="739292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sz="2400" b="1" dirty="0">
                <a:solidFill>
                  <a:srgbClr val="002060"/>
                </a:solidFill>
              </a:rPr>
              <a:t>Реестр затрат </a:t>
            </a:r>
            <a:r>
              <a:rPr lang="ru-RU" sz="2400" dirty="0"/>
              <a:t>по форме (приложение 2 к Порядку)</a:t>
            </a:r>
            <a:endParaRPr lang="ru-RU" altLang="en-US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1256919" y="303797"/>
            <a:ext cx="9073008" cy="1177712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3200" b="1" dirty="0">
                <a:solidFill>
                  <a:srgbClr val="002060"/>
                </a:solidFill>
              </a:rPr>
              <a:t>«в»</a:t>
            </a:r>
            <a:r>
              <a:rPr lang="ru-RU" altLang="en-US" sz="2000" b="1" dirty="0"/>
              <a:t> Капитальный ремонт, технические средства, сантехника –</a:t>
            </a:r>
            <a:endParaRPr lang="ru-RU" altLang="en-US" sz="2000" b="1" dirty="0"/>
          </a:p>
          <a:p>
            <a:pPr algn="ctr" eaLnBrk="1" fontAlgn="ctr" latinLnBrk="0" hangingPunct="1"/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charset="0"/>
              </a:rPr>
              <a:t>     - </a:t>
            </a:r>
            <a:r>
              <a:rPr lang="ru-RU" sz="2000" dirty="0">
                <a:solidFill>
                  <a:srgbClr val="002060"/>
                </a:solidFill>
              </a:rPr>
              <a:t>копии договора на капитальный ремонт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002060"/>
                </a:solidFill>
              </a:rPr>
              <a:t>смет</a:t>
            </a:r>
            <a:r>
              <a:rPr lang="ru-RU" sz="2000" dirty="0"/>
              <a:t> на капитальный ремонт, </a:t>
            </a:r>
            <a:r>
              <a:rPr lang="ru-RU" sz="2000" dirty="0">
                <a:solidFill>
                  <a:srgbClr val="002060"/>
                </a:solidFill>
              </a:rPr>
              <a:t>актов</a:t>
            </a:r>
            <a:r>
              <a:rPr lang="ru-RU" sz="2000" dirty="0"/>
              <a:t> выполненных работ, </a:t>
            </a:r>
            <a:r>
              <a:rPr lang="ru-RU" sz="2000" dirty="0">
                <a:solidFill>
                  <a:srgbClr val="002060"/>
                </a:solidFill>
              </a:rPr>
              <a:t>платежных поручений </a:t>
            </a:r>
            <a:r>
              <a:rPr lang="ru-RU" sz="2000" dirty="0"/>
              <a:t>или иных платежных документов</a:t>
            </a:r>
            <a:endParaRPr lang="ru-RU" altLang="en-US" sz="2000" dirty="0"/>
          </a:p>
        </p:txBody>
      </p:sp>
      <p:sp>
        <p:nvSpPr>
          <p:cNvPr id="17" name="Pentagon 16"/>
          <p:cNvSpPr/>
          <p:nvPr/>
        </p:nvSpPr>
        <p:spPr>
          <a:xfrm>
            <a:off x="1256919" y="4440387"/>
            <a:ext cx="9095428" cy="2417613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indent="342900">
              <a:spcAft>
                <a:spcPts val="1000"/>
              </a:spcAft>
            </a:pPr>
            <a:r>
              <a:rPr lang="ru-RU" altLang="en-US" sz="3200" b="1" dirty="0">
                <a:solidFill>
                  <a:srgbClr val="002060"/>
                </a:solidFill>
                <a:sym typeface="+mn-ea"/>
              </a:rPr>
              <a:t>«д»</a:t>
            </a:r>
            <a:r>
              <a:rPr lang="ru-RU" altLang="en-US" sz="2400" b="1" dirty="0">
                <a:sym typeface="+mn-ea"/>
              </a:rPr>
              <a:t> Затраты на организацию и проведение мероприятий –</a:t>
            </a:r>
            <a:endParaRPr lang="ru-RU" altLang="en-US" sz="2400" b="1" dirty="0">
              <a:sym typeface="+mn-ea"/>
            </a:endParaRPr>
          </a:p>
          <a:p>
            <a:pPr indent="342900" algn="ctr">
              <a:spcAft>
                <a:spcPts val="1000"/>
              </a:spcAft>
            </a:pPr>
            <a:r>
              <a:rPr lang="ru-RU" sz="2000" dirty="0"/>
              <a:t>- </a:t>
            </a:r>
            <a:r>
              <a:rPr lang="ru-RU" sz="2000" dirty="0">
                <a:solidFill>
                  <a:srgbClr val="002060"/>
                </a:solidFill>
              </a:rPr>
              <a:t>копии платежных поручений</a:t>
            </a:r>
            <a:r>
              <a:rPr lang="ru-RU" sz="2000" dirty="0"/>
              <a:t>, копии </a:t>
            </a:r>
            <a:r>
              <a:rPr lang="ru-RU" sz="2000" dirty="0">
                <a:solidFill>
                  <a:srgbClr val="002060"/>
                </a:solidFill>
              </a:rPr>
              <a:t>первичных документов по затратам</a:t>
            </a:r>
            <a:r>
              <a:rPr lang="ru-RU" sz="2000" dirty="0"/>
              <a:t>, связанным с проведением мероприятий в области дворового спорта и физкультурно-оздоровительной работы с населением</a:t>
            </a:r>
            <a:endParaRPr lang="ru-RU" sz="2000" dirty="0"/>
          </a:p>
          <a:p>
            <a:pPr indent="342900" algn="ctr">
              <a:spcAft>
                <a:spcPts val="1000"/>
              </a:spcAft>
            </a:pPr>
            <a:r>
              <a:rPr lang="ru-RU" sz="2000" dirty="0"/>
              <a:t>- </a:t>
            </a:r>
            <a:r>
              <a:rPr lang="ru-RU" sz="2000" dirty="0">
                <a:solidFill>
                  <a:srgbClr val="002060"/>
                </a:solidFill>
              </a:rPr>
              <a:t>документы, подтверждающие проведение данных мероприятий,                                   </a:t>
            </a:r>
            <a:r>
              <a:rPr lang="ru-RU" sz="2000" dirty="0"/>
              <a:t>в том числе фотоотчет, выписка из адресной программы</a:t>
            </a:r>
            <a:endParaRPr lang="ru-RU" sz="2000" dirty="0"/>
          </a:p>
        </p:txBody>
      </p:sp>
      <p:sp>
        <p:nvSpPr>
          <p:cNvPr id="2" name="Pentagon 14"/>
          <p:cNvSpPr/>
          <p:nvPr/>
        </p:nvSpPr>
        <p:spPr bwMode="auto">
          <a:xfrm>
            <a:off x="1256919" y="1556792"/>
            <a:ext cx="9095428" cy="2808312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sz="3200" b="1" dirty="0">
                <a:solidFill>
                  <a:srgbClr val="002060"/>
                </a:solidFill>
              </a:rPr>
              <a:t>«г»</a:t>
            </a:r>
            <a:r>
              <a:rPr lang="ru-RU" sz="2400" b="1" dirty="0"/>
              <a:t> Участие в конкурсах, соревнованиях –</a:t>
            </a:r>
            <a:endParaRPr lang="ru-RU" sz="2400" b="1" dirty="0"/>
          </a:p>
          <a:p>
            <a:pPr algn="ctr">
              <a:spcAft>
                <a:spcPts val="1000"/>
              </a:spcAft>
            </a:pPr>
            <a:r>
              <a:rPr lang="ru-RU" sz="2000" dirty="0">
                <a:solidFill>
                  <a:srgbClr val="002060"/>
                </a:solidFill>
              </a:rPr>
              <a:t>- копии платежных поручений</a:t>
            </a:r>
            <a:r>
              <a:rPr lang="ru-RU" sz="2000" dirty="0"/>
              <a:t>, копии </a:t>
            </a:r>
            <a:r>
              <a:rPr lang="ru-RU" sz="2000" dirty="0">
                <a:solidFill>
                  <a:srgbClr val="002060"/>
                </a:solidFill>
              </a:rPr>
              <a:t>первичных документов по затратам</a:t>
            </a:r>
            <a:r>
              <a:rPr lang="ru-RU" sz="2000" dirty="0"/>
              <a:t>, связанным с участием в мероприятиях</a:t>
            </a:r>
            <a:endParaRPr lang="ru-RU" sz="2000" dirty="0"/>
          </a:p>
          <a:p>
            <a:pPr algn="ctr">
              <a:spcAft>
                <a:spcPts val="1000"/>
              </a:spcAft>
            </a:pPr>
            <a:r>
              <a:rPr lang="ru-RU" sz="2000" dirty="0">
                <a:solidFill>
                  <a:srgbClr val="002060"/>
                </a:solidFill>
              </a:rPr>
              <a:t>- документы, подтверждающие участие в мероприятиях, </a:t>
            </a:r>
            <a:r>
              <a:rPr lang="ru-RU" sz="2000" dirty="0"/>
              <a:t>в том числе договор                     на участие/протокол мероприятия/справка-вызов, сведения о регистрации участников                                                                                                                                                                          - </a:t>
            </a:r>
            <a:r>
              <a:rPr lang="ru-RU" sz="2000" dirty="0">
                <a:solidFill>
                  <a:srgbClr val="002060"/>
                </a:solidFill>
              </a:rPr>
              <a:t>фотоотчет</a:t>
            </a:r>
            <a:r>
              <a:rPr lang="ru-RU" sz="2000" dirty="0"/>
              <a:t> соискателя с места проведения конкурса, соревнования</a:t>
            </a:r>
            <a:endParaRPr lang="ru-RU" sz="2000" dirty="0"/>
          </a:p>
          <a:p>
            <a:pPr marL="342900" indent="-342900">
              <a:spcAft>
                <a:spcPts val="1000"/>
              </a:spcAft>
              <a:buFontTx/>
              <a:buChar char="-"/>
            </a:pPr>
            <a:endParaRPr lang="ru-RU" alt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1247989" y="476672"/>
            <a:ext cx="9073008" cy="2664296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3200" b="1" dirty="0">
                <a:solidFill>
                  <a:srgbClr val="002060"/>
                </a:solidFill>
              </a:rPr>
              <a:t>«е»</a:t>
            </a:r>
            <a:r>
              <a:rPr lang="ru-RU" altLang="en-US" sz="2000" b="1" dirty="0"/>
              <a:t> Затраты в целях образовательной деятельности                                                                   в дистанционном формате –</a:t>
            </a:r>
            <a:endParaRPr lang="ru-RU" altLang="en-US" sz="2000" b="1" dirty="0"/>
          </a:p>
          <a:p>
            <a:pPr algn="ctr" eaLnBrk="1" fontAlgn="ctr" latinLnBrk="0" hangingPunct="1"/>
            <a:r>
              <a:rPr lang="ru-RU" sz="2000" b="1" dirty="0">
                <a:effectLst/>
                <a:latin typeface="Times New Roman" panose="02020603050405020304" pitchFamily="18" charset="0"/>
                <a:ea typeface="Calibri" panose="020F0502020204030204" charset="0"/>
              </a:rPr>
              <a:t>     </a:t>
            </a:r>
            <a:r>
              <a:rPr lang="ru-RU" sz="2000" dirty="0"/>
              <a:t>- </a:t>
            </a:r>
            <a:r>
              <a:rPr lang="ru-RU" sz="2000" dirty="0">
                <a:solidFill>
                  <a:srgbClr val="002060"/>
                </a:solidFill>
              </a:rPr>
              <a:t>копии платежных поручений, иных платежных документов</a:t>
            </a:r>
            <a:r>
              <a:rPr lang="ru-RU" sz="2000" dirty="0"/>
              <a:t>, копии </a:t>
            </a:r>
            <a:r>
              <a:rPr lang="ru-RU" sz="2000" dirty="0">
                <a:solidFill>
                  <a:srgbClr val="002060"/>
                </a:solidFill>
              </a:rPr>
              <a:t>первичных документов </a:t>
            </a:r>
            <a:r>
              <a:rPr lang="ru-RU" sz="2000" dirty="0"/>
              <a:t>по затратам, связанным с ведением образовательной деятельности в дистанционном формате</a:t>
            </a:r>
            <a:endParaRPr lang="ru-RU" sz="2000" dirty="0"/>
          </a:p>
          <a:p>
            <a:pPr marL="342900" indent="-342900" algn="ctr" fontAlgn="ctr"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документы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002060"/>
                </a:solidFill>
              </a:rPr>
              <a:t>подтверждающие ведение образовательной деятельности                              в дистанционном формате</a:t>
            </a:r>
            <a:r>
              <a:rPr lang="ru-RU" sz="2000" dirty="0"/>
              <a:t>, в том числе учебные материалы, видеоматериалы, фотоотчет</a:t>
            </a:r>
            <a:endParaRPr lang="ru-RU" sz="2000" dirty="0"/>
          </a:p>
          <a:p>
            <a:pPr marL="342900" indent="-342900" algn="ctr" fontAlgn="ctr">
              <a:buFontTx/>
              <a:buChar char="-"/>
            </a:pPr>
            <a:endParaRPr lang="ru-RU" altLang="en-US" sz="2000" dirty="0"/>
          </a:p>
        </p:txBody>
      </p:sp>
      <p:sp>
        <p:nvSpPr>
          <p:cNvPr id="2" name="Pentagon 14"/>
          <p:cNvSpPr/>
          <p:nvPr/>
        </p:nvSpPr>
        <p:spPr bwMode="auto">
          <a:xfrm>
            <a:off x="1225569" y="3284984"/>
            <a:ext cx="9095428" cy="216024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sz="3200" b="1" dirty="0">
                <a:solidFill>
                  <a:srgbClr val="002060"/>
                </a:solidFill>
              </a:rPr>
              <a:t>«ж»</a:t>
            </a:r>
            <a:r>
              <a:rPr lang="ru-RU" sz="2400" b="1" dirty="0"/>
              <a:t> Паушальный платеж по франшизе –</a:t>
            </a:r>
            <a:endParaRPr lang="ru-RU" sz="2400" b="1" dirty="0"/>
          </a:p>
          <a:p>
            <a:pPr algn="ctr">
              <a:spcAft>
                <a:spcPts val="1000"/>
              </a:spcAft>
            </a:pPr>
            <a:r>
              <a:rPr lang="ru-RU" sz="2000" dirty="0">
                <a:solidFill>
                  <a:srgbClr val="002060"/>
                </a:solidFill>
              </a:rPr>
              <a:t>- копии документа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002060"/>
                </a:solidFill>
              </a:rPr>
              <a:t>подтверждающего</a:t>
            </a:r>
            <a:r>
              <a:rPr lang="ru-RU" sz="2000" dirty="0"/>
              <a:t> государственную регистрацию права использования франшизы</a:t>
            </a:r>
            <a:endParaRPr lang="ru-RU" sz="2000" dirty="0"/>
          </a:p>
          <a:p>
            <a:pPr algn="ctr">
              <a:spcAft>
                <a:spcPts val="1000"/>
              </a:spcAft>
            </a:pPr>
            <a:r>
              <a:rPr lang="ru-RU" sz="2000" dirty="0">
                <a:solidFill>
                  <a:srgbClr val="002060"/>
                </a:solidFill>
              </a:rPr>
              <a:t>- копии платежных поручений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002060"/>
                </a:solidFill>
              </a:rPr>
              <a:t>подтверждающих выплату </a:t>
            </a:r>
            <a:r>
              <a:rPr lang="ru-RU" sz="2000" dirty="0"/>
              <a:t>по передаче прав                     на франшизу (паушальный платеж)</a:t>
            </a:r>
            <a:endParaRPr lang="ru-RU" sz="2000" dirty="0"/>
          </a:p>
          <a:p>
            <a:pPr marL="342900" indent="-342900">
              <a:spcAft>
                <a:spcPts val="1000"/>
              </a:spcAft>
              <a:buFontTx/>
              <a:buChar char="-"/>
            </a:pPr>
            <a:endParaRPr lang="ru-RU" alt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1271464" y="260648"/>
            <a:ext cx="9073008" cy="360040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endParaRPr lang="ru-RU" altLang="en-US" sz="3200" b="1" dirty="0">
              <a:solidFill>
                <a:srgbClr val="002060"/>
              </a:solidFill>
            </a:endParaRPr>
          </a:p>
          <a:p>
            <a:pPr algn="ctr" eaLnBrk="1" fontAlgn="ctr" latinLnBrk="0" hangingPunct="1"/>
            <a:r>
              <a:rPr lang="ru-RU" altLang="en-US" sz="3200" b="1" dirty="0">
                <a:solidFill>
                  <a:srgbClr val="002060"/>
                </a:solidFill>
              </a:rPr>
              <a:t>«з»</a:t>
            </a:r>
            <a:r>
              <a:rPr lang="ru-RU" altLang="en-US" sz="2000" b="1" dirty="0"/>
              <a:t> </a:t>
            </a:r>
            <a:r>
              <a:rPr lang="ru-RU" altLang="en-US" sz="2400" b="1" dirty="0"/>
              <a:t>Приобретение транспортного средства                                  (медицинского такси) –</a:t>
            </a:r>
            <a:endParaRPr lang="ru-RU" altLang="en-US" sz="2400" b="1" dirty="0"/>
          </a:p>
          <a:p>
            <a:pPr indent="342900"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/>
              <a:t>     - </a:t>
            </a:r>
            <a:r>
              <a:rPr lang="ru-RU" sz="2000" dirty="0">
                <a:solidFill>
                  <a:srgbClr val="002060"/>
                </a:solidFill>
              </a:rPr>
              <a:t>копии договора, акта приема-передачи </a:t>
            </a:r>
            <a:r>
              <a:rPr lang="ru-RU" sz="2000" dirty="0"/>
              <a:t>специально оборудованного транспортного средства для перевозки пожилых людей и инвалидов</a:t>
            </a:r>
            <a:endParaRPr lang="ru-RU" sz="2000" dirty="0"/>
          </a:p>
          <a:p>
            <a:pPr marL="342900" indent="-342900" algn="ctr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копия паспорта транспортного средства </a:t>
            </a:r>
            <a:r>
              <a:rPr lang="ru-RU" sz="2000" dirty="0"/>
              <a:t>или свидетельства о регистрации транспортного средства</a:t>
            </a:r>
            <a:endParaRPr lang="en-US" sz="2000" dirty="0"/>
          </a:p>
          <a:p>
            <a:pPr marL="342900" indent="-342900" algn="ctr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ru-RU" sz="2000" dirty="0">
                <a:solidFill>
                  <a:srgbClr val="002060"/>
                </a:solidFill>
              </a:rPr>
              <a:t>необходимо разрешение </a:t>
            </a:r>
            <a:r>
              <a:rPr lang="ru-RU" sz="2000" dirty="0"/>
              <a:t>на осуществление деятельности по перевозке пассажиров и багажа легковым такси</a:t>
            </a:r>
            <a:endParaRPr lang="ru-RU" sz="2000" dirty="0"/>
          </a:p>
          <a:p>
            <a:pPr marL="342900" indent="-342900" algn="ctr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endParaRPr lang="ru-RU" sz="2000" dirty="0"/>
          </a:p>
          <a:p>
            <a:pPr marL="342900" indent="-342900" algn="ctr" fontAlgn="ctr">
              <a:buFontTx/>
              <a:buChar char="-"/>
            </a:pPr>
            <a:endParaRPr lang="ru-RU" altLang="en-US" sz="2000" dirty="0"/>
          </a:p>
        </p:txBody>
      </p:sp>
      <p:sp>
        <p:nvSpPr>
          <p:cNvPr id="2" name="Pentagon 14"/>
          <p:cNvSpPr/>
          <p:nvPr/>
        </p:nvSpPr>
        <p:spPr bwMode="auto">
          <a:xfrm>
            <a:off x="1271464" y="4005064"/>
            <a:ext cx="9095428" cy="216024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sz="3200" b="1" dirty="0">
                <a:solidFill>
                  <a:srgbClr val="002060"/>
                </a:solidFill>
              </a:rPr>
              <a:t>«и»</a:t>
            </a:r>
            <a:r>
              <a:rPr lang="ru-RU" sz="2400" b="1" dirty="0"/>
              <a:t> Оборудование объектов для беспрепятственного доступа инвалидов и маломобильных граждан –</a:t>
            </a:r>
            <a:endParaRPr lang="ru-RU" sz="2400" b="1" dirty="0"/>
          </a:p>
          <a:p>
            <a:pPr algn="ctr">
              <a:spcAft>
                <a:spcPts val="1000"/>
              </a:spcAft>
            </a:pPr>
            <a:r>
              <a:rPr lang="ru-RU" sz="2000" dirty="0">
                <a:solidFill>
                  <a:srgbClr val="002060"/>
                </a:solidFill>
              </a:rPr>
              <a:t>- копии договоров, актов </a:t>
            </a:r>
            <a:r>
              <a:rPr lang="ru-RU" sz="2000" dirty="0"/>
              <a:t>выполненных работ, </a:t>
            </a:r>
            <a:r>
              <a:rPr lang="ru-RU" sz="2000" dirty="0">
                <a:solidFill>
                  <a:srgbClr val="002060"/>
                </a:solidFill>
              </a:rPr>
              <a:t>документов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charset="0"/>
              </a:rPr>
              <a:t>, </a:t>
            </a:r>
            <a:r>
              <a:rPr lang="ru-RU" sz="2000" dirty="0"/>
              <a:t>подтверждающих приобретение оборудования, </a:t>
            </a:r>
            <a:r>
              <a:rPr lang="ru-RU" sz="2000" dirty="0">
                <a:solidFill>
                  <a:srgbClr val="002060"/>
                </a:solidFill>
              </a:rPr>
              <a:t>платежных поручений </a:t>
            </a:r>
            <a:endParaRPr lang="ru-RU" altLang="en-US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1271464" y="620688"/>
            <a:ext cx="9073008" cy="3600400"/>
          </a:xfrm>
          <a:prstGeom prst="homePlate">
            <a:avLst>
              <a:gd name="adj" fmla="val 0"/>
            </a:avLst>
          </a:prstGeom>
          <a:solidFill>
            <a:srgbClr val="F69C9C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endParaRPr lang="ru-RU" altLang="en-US" sz="3200" b="1" dirty="0">
              <a:solidFill>
                <a:srgbClr val="002060"/>
              </a:solidFill>
            </a:endParaRPr>
          </a:p>
          <a:p>
            <a:pPr algn="ctr" eaLnBrk="1" fontAlgn="ctr" latinLnBrk="0" hangingPunct="1"/>
            <a:r>
              <a:rPr lang="ru-RU" altLang="en-US" sz="3200" b="1" dirty="0">
                <a:solidFill>
                  <a:srgbClr val="002060"/>
                </a:solidFill>
              </a:rPr>
              <a:t>«к» </a:t>
            </a:r>
            <a:r>
              <a:rPr lang="ru-RU" altLang="en-US" sz="2400" b="1" dirty="0"/>
              <a:t>Т</a:t>
            </a:r>
            <a:r>
              <a:rPr lang="ru-RU" altLang="en-US" sz="2400" b="1" dirty="0">
                <a:sym typeface="+mn-ea"/>
              </a:rPr>
              <a:t>ехнологическое присоединение объектов</a:t>
            </a:r>
            <a:endParaRPr lang="ru-RU" altLang="en-US" sz="2400" b="1" dirty="0">
              <a:sym typeface="+mn-ea"/>
            </a:endParaRPr>
          </a:p>
          <a:p>
            <a:pPr algn="ctr" eaLnBrk="1" fontAlgn="ctr" latinLnBrk="0" hangingPunct="1"/>
            <a:r>
              <a:rPr lang="ru-RU" altLang="en-US" sz="2400" b="1" dirty="0">
                <a:sym typeface="+mn-ea"/>
              </a:rPr>
              <a:t>недвижимого имщества к электрическим сетям</a:t>
            </a:r>
            <a:r>
              <a:rPr lang="ru-RU" altLang="en-US" sz="2400" b="1" dirty="0"/>
              <a:t> –</a:t>
            </a:r>
            <a:endParaRPr lang="ru-RU" altLang="en-US" sz="2400" b="1" dirty="0"/>
          </a:p>
          <a:p>
            <a:pPr indent="342900"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/>
              <a:t>     </a:t>
            </a:r>
            <a:r>
              <a:rPr lang="ru-RU" sz="2000" dirty="0">
                <a:solidFill>
                  <a:srgbClr val="002060"/>
                </a:solidFill>
              </a:rPr>
              <a:t>-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002060"/>
                </a:solidFill>
              </a:rPr>
              <a:t>копии платежных поручений, </a:t>
            </a:r>
            <a:r>
              <a:rPr lang="ru-RU" sz="2000" dirty="0">
                <a:solidFill>
                  <a:schemeClr val="bg1"/>
                </a:solidFill>
              </a:rPr>
              <a:t>иных платежных документов,  подтверждающих затраты на технологическое присоединение к объектам инженерной инфраструктуры - электрическим сетям</a:t>
            </a:r>
            <a:endParaRPr lang="ru-RU" sz="2000" dirty="0">
              <a:solidFill>
                <a:schemeClr val="bg1"/>
              </a:solidFill>
            </a:endParaRPr>
          </a:p>
          <a:p>
            <a:pPr algn="ctr"/>
            <a:r>
              <a:rPr lang="ru-RU" sz="2000" dirty="0">
                <a:solidFill>
                  <a:srgbClr val="002060"/>
                </a:solidFill>
              </a:rPr>
              <a:t>- копия договора о технологическом присоединении </a:t>
            </a:r>
            <a:r>
              <a:rPr lang="ru-RU" sz="2000" dirty="0">
                <a:solidFill>
                  <a:schemeClr val="bg1"/>
                </a:solidFill>
              </a:rPr>
              <a:t>к электрическим сетям                      и</a:t>
            </a:r>
            <a:r>
              <a:rPr lang="ru-RU" sz="2000" dirty="0">
                <a:solidFill>
                  <a:srgbClr val="002060"/>
                </a:solidFill>
              </a:rPr>
              <a:t> акта </a:t>
            </a:r>
            <a:r>
              <a:rPr lang="ru-RU" sz="2000" dirty="0">
                <a:solidFill>
                  <a:schemeClr val="bg1"/>
                </a:solidFill>
              </a:rPr>
              <a:t>об осуществлении технологического присоединения</a:t>
            </a:r>
            <a:endParaRPr lang="ru-RU" sz="2000" dirty="0">
              <a:solidFill>
                <a:schemeClr val="bg1"/>
              </a:solidFill>
            </a:endParaRPr>
          </a:p>
          <a:p>
            <a:pPr marL="342900" indent="-342900" algn="ctr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endParaRPr lang="ru-RU" sz="2000" dirty="0"/>
          </a:p>
          <a:p>
            <a:pPr marL="342900" indent="-342900" algn="ctr" fontAlgn="ctr">
              <a:buFontTx/>
              <a:buChar char="-"/>
            </a:pPr>
            <a:endParaRPr lang="ru-RU" altLang="en-US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ОТВЕТСТВЕННОСТЬ ПРЕДПРИНИМАТЕЛЯ</a:t>
            </a: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863407" y="1340768"/>
            <a:ext cx="8465185" cy="2062103"/>
          </a:xfrm>
          <a:prstGeom prst="rect">
            <a:avLst/>
          </a:prstGeom>
          <a:solidFill>
            <a:srgbClr val="F3797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Ответственность за полноту и достоверность информации и документов в заявке, а также                    за своевременность их представления                         несет соискатель!</a:t>
            </a:r>
            <a:endParaRPr lang="ru-RU" altLang="en-US" sz="32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48276" y="3931633"/>
            <a:ext cx="9033242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+mn-lt"/>
              </a:rPr>
              <a:t>!</a:t>
            </a:r>
            <a:r>
              <a:rPr lang="ru-RU" sz="3200" b="1" dirty="0">
                <a:solidFill>
                  <a:srgbClr val="455AA8"/>
                </a:solidFill>
                <a:latin typeface="+mn-lt"/>
              </a:rPr>
              <a:t> </a:t>
            </a:r>
            <a:r>
              <a:rPr lang="ru-RU" sz="2800" dirty="0">
                <a:solidFill>
                  <a:srgbClr val="455AA8"/>
                </a:solidFill>
                <a:latin typeface="+mn-lt"/>
              </a:rPr>
              <a:t>К возмещению принимаются затраты, </a:t>
            </a:r>
            <a:endParaRPr lang="ru-RU" sz="2800" dirty="0">
              <a:solidFill>
                <a:srgbClr val="455AA8"/>
              </a:solidFill>
              <a:latin typeface="+mn-lt"/>
            </a:endParaRPr>
          </a:p>
          <a:p>
            <a:pPr algn="ctr"/>
            <a:r>
              <a:rPr lang="ru-RU" sz="2800" dirty="0">
                <a:solidFill>
                  <a:srgbClr val="455AA8"/>
                </a:solidFill>
                <a:latin typeface="+mn-lt"/>
              </a:rPr>
              <a:t>произведенные только в безналичном порядке, </a:t>
            </a:r>
            <a:endParaRPr lang="ru-RU" sz="2800" dirty="0">
              <a:solidFill>
                <a:srgbClr val="455AA8"/>
              </a:solidFill>
              <a:latin typeface="+mn-lt"/>
            </a:endParaRPr>
          </a:p>
          <a:p>
            <a:pPr algn="ctr"/>
            <a:r>
              <a:rPr lang="ru-RU" sz="2800" dirty="0">
                <a:solidFill>
                  <a:srgbClr val="455AA8"/>
                </a:solidFill>
                <a:latin typeface="+mn-lt"/>
              </a:rPr>
              <a:t>с расчетных счетов субъекта МСП, открытых для ведения </a:t>
            </a:r>
            <a:endParaRPr lang="ru-RU" sz="2800" dirty="0">
              <a:solidFill>
                <a:srgbClr val="455AA8"/>
              </a:solidFill>
              <a:latin typeface="+mn-lt"/>
            </a:endParaRPr>
          </a:p>
          <a:p>
            <a:pPr algn="ctr"/>
            <a:r>
              <a:rPr lang="ru-RU" sz="2800" dirty="0">
                <a:solidFill>
                  <a:srgbClr val="455AA8"/>
                </a:solidFill>
                <a:latin typeface="+mn-lt"/>
              </a:rPr>
              <a:t>предпринимательской деятельности</a:t>
            </a:r>
            <a:endParaRPr lang="ru-RU" sz="2800" dirty="0">
              <a:solidFill>
                <a:srgbClr val="455AA8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Результат предоставления субсидии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1343660" y="1484630"/>
            <a:ext cx="9531985" cy="1080274"/>
          </a:xfrm>
          <a:prstGeom prst="round2DiagRect">
            <a:avLst/>
          </a:prstGeom>
          <a:solidFill>
            <a:srgbClr val="F3797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>
              <a:buClrTx/>
              <a:buSzTx/>
              <a:buFontTx/>
            </a:pPr>
            <a:r>
              <a:rPr lang="ru-RU" altLang="en-US" sz="2800" b="1" dirty="0">
                <a:solidFill>
                  <a:schemeClr val="bg1"/>
                </a:solidFill>
                <a:sym typeface="+mn-ea"/>
              </a:rPr>
              <a:t>Увеличение выручки – не менее 2%</a:t>
            </a:r>
            <a:endParaRPr lang="ru-RU" altLang="en-US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62291" y="2780928"/>
            <a:ext cx="9531985" cy="1152128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b="1" dirty="0">
                <a:solidFill>
                  <a:srgbClr val="243D99"/>
                </a:solidFill>
                <a:sym typeface="+mn-ea"/>
              </a:rPr>
              <a:t>Сохранение среднесписочной численности – 90% </a:t>
            </a:r>
            <a:endParaRPr lang="ru-RU" altLang="en-US" sz="2800" b="1" dirty="0">
              <a:solidFill>
                <a:srgbClr val="243D99"/>
              </a:solidFill>
              <a:sym typeface="+mn-ea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1343660" y="4241800"/>
            <a:ext cx="9531985" cy="1684615"/>
          </a:xfrm>
          <a:prstGeom prst="round2DiagRect">
            <a:avLst/>
          </a:prstGeom>
          <a:solidFill>
            <a:srgbClr val="CBEDF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b="1" dirty="0">
                <a:solidFill>
                  <a:srgbClr val="243D99"/>
                </a:solidFill>
              </a:rPr>
              <a:t>Заработная плата - </a:t>
            </a:r>
            <a:r>
              <a:rPr lang="ru-RU" altLang="en-US" sz="2800" dirty="0">
                <a:solidFill>
                  <a:srgbClr val="243D99"/>
                </a:solidFill>
              </a:rPr>
              <a:t>не ниже МРОТ                                                в Ленинградской области</a:t>
            </a:r>
            <a:r>
              <a:rPr lang="ru-RU" altLang="en-US" sz="2800" b="1" dirty="0">
                <a:solidFill>
                  <a:srgbClr val="243D99"/>
                </a:solidFill>
              </a:rPr>
              <a:t>	</a:t>
            </a:r>
            <a:endParaRPr lang="ru-RU" altLang="en-US" sz="2800" b="1" dirty="0">
              <a:solidFill>
                <a:srgbClr val="243D99"/>
              </a:solidFill>
            </a:endParaRPr>
          </a:p>
          <a:p>
            <a:pPr algn="ctr"/>
            <a:r>
              <a:rPr lang="ru-RU" altLang="en-US" sz="2800" b="1" dirty="0">
                <a:solidFill>
                  <a:srgbClr val="243D99"/>
                </a:solidFill>
              </a:rPr>
              <a:t>в 2024 году - 20 125 рублей</a:t>
            </a:r>
            <a:endParaRPr lang="ru-RU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РАЗМЕР СУБСИДИИ</a:t>
            </a:r>
            <a:endParaRPr lang="ru-RU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332105" y="1499235"/>
            <a:ext cx="11457305" cy="4923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r>
              <a:rPr lang="ru-RU" altLang="ru-RU" sz="2400" b="1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не может превышать величину выручки </a:t>
            </a:r>
            <a:endParaRPr lang="ru-RU" altLang="ru-RU" sz="2400" b="1" kern="100" spc="-10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400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(за минусом НДС, акцизов) по итогам</a:t>
            </a:r>
            <a:r>
              <a:rPr lang="en-US" altLang="ru-RU" sz="2400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2023</a:t>
            </a:r>
            <a:r>
              <a:rPr lang="ru-RU" altLang="ru-RU" sz="2400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года</a:t>
            </a:r>
            <a:endParaRPr lang="ru-RU" altLang="ru-RU" sz="2400" kern="100" spc="-10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endParaRPr lang="en-US" altLang="ru-RU" sz="2400" kern="100" spc="-10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r>
              <a:rPr lang="ru-RU" altLang="ru-RU" sz="2400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r>
              <a:rPr lang="ru-RU" altLang="ru-RU" sz="2400" b="1" kern="100" spc="-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максимальный размер субсидии – 75% от затрат, </a:t>
            </a:r>
            <a:endParaRPr lang="ru-RU" altLang="ru-RU" sz="2400" b="1" kern="100" spc="-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400" b="1" kern="100" spc="-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но не более 1,0 млн рублей</a:t>
            </a:r>
            <a:endParaRPr lang="ru-RU" altLang="ru-RU" sz="2400" b="1" kern="100" spc="-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endParaRPr lang="ru-RU" altLang="ru-RU" sz="2400" b="1" kern="100" spc="-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400" b="1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коэффициент корректировки в соответствии </a:t>
            </a:r>
            <a:r>
              <a:rPr lang="ru-RU" altLang="ru-RU" sz="2400" b="1" kern="100" spc="-100" dirty="0">
                <a:solidFill>
                  <a:srgbClr val="243D99"/>
                </a:solidFill>
                <a:latin typeface="Calibri" panose="020F0502020204030204"/>
              </a:rPr>
              <a:t>с динамикой </a:t>
            </a:r>
            <a:endParaRPr lang="ru-RU" altLang="ru-RU" sz="2400" b="1" kern="100" spc="-10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400" kern="100" spc="-10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результатов деятельности  в 2023 году по отношению к уровню 2022 года:</a:t>
            </a:r>
            <a:endParaRPr lang="ru-RU" altLang="ru-RU" sz="2400" kern="100" spc="-10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400" b="1" kern="100" spc="-10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- по выручке</a:t>
            </a:r>
            <a:endParaRPr lang="ru-RU" altLang="ru-RU" sz="2400" b="1" kern="100" spc="-100" dirty="0">
              <a:solidFill>
                <a:srgbClr val="F3797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400" b="1" kern="100" spc="-100" dirty="0">
                <a:solidFill>
                  <a:srgbClr val="F37979"/>
                </a:solidFill>
                <a:latin typeface="Calibri" panose="020F0502020204030204"/>
                <a:cs typeface="Arial" panose="020B0604020202020204"/>
                <a:sym typeface="+mn-ea"/>
              </a:rPr>
              <a:t>- по среднесписочной численности работников</a:t>
            </a:r>
            <a:endParaRPr lang="ru-RU" altLang="ru-RU" sz="2400" b="1" kern="100" spc="-100" dirty="0">
              <a:solidFill>
                <a:srgbClr val="F37979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r>
              <a:rPr lang="ru-RU" altLang="ru-RU" sz="2400" b="1" kern="100" spc="-100" dirty="0">
                <a:solidFill>
                  <a:srgbClr val="F3797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- по уровню среднемесячной заработной платы</a:t>
            </a:r>
            <a:endParaRPr lang="ru-RU" altLang="ru-RU" sz="2400" kern="100" spc="-100" dirty="0">
              <a:solidFill>
                <a:srgbClr val="F3797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5252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СВЕДЕНИЯ О РЕЗУЛЬТАТАХ ДЕЯТЕЛЬНОСТИ</a:t>
            </a:r>
            <a:b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2800" cap="all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</a:t>
            </a:r>
            <a:r>
              <a:rPr lang="ru-RU" sz="2800" dirty="0">
                <a:solidFill>
                  <a:srgbClr val="243D99"/>
                </a:solidFill>
              </a:rPr>
              <a:t>приложение 2 к заявлению)</a:t>
            </a:r>
            <a:endParaRPr lang="ru-RU" sz="2800" b="1" cap="all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17538" y="1556791"/>
          <a:ext cx="10879063" cy="4680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99684"/>
                <a:gridCol w="3070465"/>
                <a:gridCol w="1321211"/>
                <a:gridCol w="2883989"/>
                <a:gridCol w="3003714"/>
              </a:tblGrid>
              <a:tr h="154259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N п/п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Наименование увеличиваемого показателя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Единицы значений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За год, 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предшествующий отчетному году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243D99"/>
                          </a:solidFill>
                          <a:effectLst/>
                        </a:rPr>
                        <a:t>2022</a:t>
                      </a:r>
                      <a:endParaRPr lang="ru-RU" sz="2000" b="1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За отчетный год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(год, предшествующий году подачи заявки)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r>
                        <a:rPr lang="ru-RU" sz="2000" b="1" dirty="0">
                          <a:solidFill>
                            <a:srgbClr val="243D99"/>
                          </a:solidFill>
                          <a:effectLst/>
                        </a:rPr>
                        <a:t>2023</a:t>
                      </a:r>
                      <a:endParaRPr lang="ru-RU" sz="2000" b="1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</a:tr>
              <a:tr h="7316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1.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Объем годовой выручки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 руб.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</a:tr>
              <a:tr h="12031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2.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Среднесписочная численность работников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ед.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</a:tr>
              <a:tr h="12031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3.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Величина среднемесячной заработной платы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руб.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243D99"/>
                          </a:solidFill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243D99"/>
                        </a:solidFill>
                        <a:effectLst/>
                        <a:latin typeface="Arial" panose="020B0604020202020204"/>
                        <a:ea typeface="Times New Roman" panose="02020603050405020304"/>
                      </a:endParaRPr>
                    </a:p>
                  </a:txBody>
                  <a:tcPr marL="39370" marR="39370" marT="64770" marB="64770">
                    <a:solidFill>
                      <a:srgbClr val="CBEDF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4127" y="0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5252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В ПОМОЩЬ СОИСКАТЕЛЯМ</a:t>
            </a:r>
            <a:endParaRPr lang="ru-RU" sz="4000" b="1" dirty="0">
              <a:solidFill>
                <a:srgbClr val="F05252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617538" y="1148760"/>
            <a:ext cx="1094867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F05252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ОБЪЕМ ВЫРУЧКИ </a:t>
            </a:r>
            <a:r>
              <a:rPr lang="ru-RU" sz="24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определяется</a:t>
            </a:r>
            <a:r>
              <a:rPr lang="ru-RU" sz="2400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в следующем порядке:   </a:t>
            </a:r>
            <a:endParaRPr lang="ru-RU" sz="24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285750" lvl="1" indent="0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                                          </a:t>
            </a:r>
            <a:endParaRPr lang="ru-RU" sz="2400" kern="100" dirty="0">
              <a:solidFill>
                <a:srgbClr val="243D99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285750" lvl="1" indent="0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-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юридические лица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(независимо от системы налогообложения) -                               на основании отчета о финансовых результатах годовой бухгалтерской (финансовой) отчетности  (форма по КНД 0710099), предоставленной в налоговые органы 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marL="628650" lvl="1" indent="-342900">
              <a:spcAft>
                <a:spcPts val="600"/>
              </a:spcAft>
              <a:buClr>
                <a:srgbClr val="00B050"/>
              </a:buClr>
              <a:buFontTx/>
              <a:buChar char="-"/>
              <a:defRPr/>
            </a:pPr>
            <a:r>
              <a:rPr lang="ru-RU" sz="24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ИП,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применяющие ОСНО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, - на основании отчета о финансовых результатах годовой бухгалтерской (финансовой) отчетности  (форма по КНД 0710099), предоставленной в налоговые органы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marL="628650" lvl="1" indent="-342900">
              <a:spcAft>
                <a:spcPts val="600"/>
              </a:spcAft>
              <a:buClr>
                <a:srgbClr val="00B050"/>
              </a:buClr>
              <a:buFontTx/>
              <a:buChar char="-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ИП,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применяющие УСН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, -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на основании данных в налоговой декларации                   по налогу, уплачиваемому в связи с применением УСН, предоставленной                           в ФНС за отчетный финансовый год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4127" y="0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5252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В ПОМОЩЬ СОИСКАТЕЛЯМ</a:t>
            </a:r>
            <a:endParaRPr lang="ru-RU" sz="4000" b="1" dirty="0">
              <a:solidFill>
                <a:srgbClr val="F05252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40445" y="1268760"/>
            <a:ext cx="10948670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8650" lvl="1" indent="-342900">
              <a:spcAft>
                <a:spcPts val="600"/>
              </a:spcAft>
              <a:buClr>
                <a:srgbClr val="00B050"/>
              </a:buClr>
              <a:buFontTx/>
              <a:buChar char="-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ИП на патенте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- на основании строки «Итого  доходов» книги учета доходов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pPr marL="285750" lvl="1" indent="0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  за год, предшествующий году  предоставления субсидии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pPr marL="628650" lvl="1" indent="-342900">
              <a:spcAft>
                <a:spcPts val="600"/>
              </a:spcAft>
              <a:buClr>
                <a:srgbClr val="00B050"/>
              </a:buClr>
              <a:buFontTx/>
              <a:buChar char="-"/>
              <a:defRPr/>
            </a:pP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ИП на НПД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(налог на профессиональный доход) - на основании справки                       о состоянии расчетов (доходах) по налогу в приложении "Мой налог" или                     в веб-кабинете «Мой налог» на сайте www.npd.nalog.ru за год, предшествующий году предоставления субсидии.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pPr marL="285750" lvl="1" indent="0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kern="100" dirty="0">
                <a:solidFill>
                  <a:srgbClr val="0033CC"/>
                </a:solidFill>
                <a:latin typeface="Calibri" panose="020F0502020204030204"/>
              </a:rPr>
              <a:t> </a:t>
            </a:r>
            <a:endParaRPr lang="ru-RU" sz="2400" kern="100" dirty="0">
              <a:solidFill>
                <a:srgbClr val="0033CC"/>
              </a:solidFill>
              <a:latin typeface="Calibri" panose="020F0502020204030204"/>
            </a:endParaRPr>
          </a:p>
          <a:p>
            <a:pPr lvl="1" indent="-457200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F05252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СРЕДНЕСПИСОЧНАЯ ЧИСЛЕННОСТЬ РАБОТНИКОВ (ССЧ)  </a:t>
            </a:r>
            <a:r>
              <a:rPr lang="ru-RU" sz="2400" b="1" kern="10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рассчитывается                     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на основании сведений по ССЧ в годовом отчете по форме ЕФС-1                                      (до 2023 года по форме 4-ФСС). 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  <a:cs typeface="Arial" panose="020B0604020202020204"/>
            </a:endParaRPr>
          </a:p>
          <a:p>
            <a:pPr lvl="1" indent="-457200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endParaRPr lang="ru-RU" sz="2400" kern="100" dirty="0">
              <a:solidFill>
                <a:srgbClr val="0033CC"/>
              </a:solidFill>
              <a:latin typeface="Calibri" panose="020F0502020204030204"/>
              <a:sym typeface="+mn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4127" y="0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05252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В ПОМОЩЬ СОИСКАТЕЛЯМ</a:t>
            </a:r>
            <a:endParaRPr lang="ru-RU" sz="4000" b="1" dirty="0">
              <a:solidFill>
                <a:srgbClr val="F05252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552451" y="1079703"/>
            <a:ext cx="1094867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indent="-457200">
              <a:spcAft>
                <a:spcPts val="600"/>
              </a:spcAft>
              <a:buClr>
                <a:srgbClr val="00B050"/>
              </a:buClr>
              <a:buFont typeface="Wingdings" panose="05000000000000000000" charset="0"/>
              <a:buChar char="ü"/>
              <a:defRPr/>
            </a:pPr>
            <a:r>
              <a:rPr lang="ru-RU" sz="2400" b="1" kern="100" dirty="0">
                <a:solidFill>
                  <a:srgbClr val="F05252"/>
                </a:solidFill>
                <a:latin typeface="Calibri" panose="020F0502020204030204"/>
                <a:sym typeface="+mn-ea"/>
              </a:rPr>
              <a:t>СРЕДНЕМЕСЯЧНАЯ ЗАРАБОТНАЯ ПЛАТА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рассчитывается  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                                          на основании значений суммы выплат и иных вознаграждений, начисленных в пользу физических лиц (работников), и ССЧ согласно отчету по форме ЕФС-1 (до 2023 года по форме 4-ФСС)                                                                                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pPr marL="285750" lvl="1" indent="0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   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по формуле ЗП=ОВ/</a:t>
            </a:r>
            <a:r>
              <a:rPr lang="en-US" sz="2400" b="1" kern="100" dirty="0">
                <a:solidFill>
                  <a:srgbClr val="243D99"/>
                </a:solidFill>
                <a:latin typeface="Calibri" panose="020F0502020204030204"/>
              </a:rPr>
              <a:t>M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/ССЧ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, где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ЗП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– значение среднемесячной </a:t>
            </a:r>
            <a:r>
              <a:rPr lang="ru-RU" sz="2800" b="1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заработной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платы;     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ОВ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–  сумма выплат  за отчетный год согласно форме ЕФС-1 (до 2023 года 4-ФСС)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М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– количество месяцев деятельности  получателя субсидии в отчетном 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периоде: при регистрации соискателя в году предоставления субсидии 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применяется количество полных месяцев с даты регистрации соискателя, для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остальных соискателей применяется значение «12»;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  </a:t>
            </a:r>
            <a:r>
              <a:rPr lang="ru-RU" sz="2400" b="1" kern="100" dirty="0">
                <a:solidFill>
                  <a:srgbClr val="243D99"/>
                </a:solidFill>
                <a:latin typeface="Calibri" panose="020F0502020204030204"/>
              </a:rPr>
              <a:t>ССЧ</a:t>
            </a: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</a:rPr>
              <a:t> – значение ССЧ получателя субсидии в отчетном году согласно годовому отчету по форме ЕФС-1 (до 2023 года 4-ФСС).</a:t>
            </a:r>
            <a:endParaRPr lang="ru-RU" sz="2400" kern="100" dirty="0">
              <a:solidFill>
                <a:srgbClr val="243D99"/>
              </a:solidFill>
              <a:latin typeface="Calibri" panose="020F0502020204030204"/>
            </a:endParaRPr>
          </a:p>
          <a:p>
            <a:r>
              <a:rPr lang="ru-RU" sz="2400" kern="100" dirty="0">
                <a:solidFill>
                  <a:srgbClr val="0033CC"/>
                </a:solidFill>
                <a:latin typeface="Calibri" panose="020F0502020204030204"/>
              </a:rPr>
              <a:t> </a:t>
            </a:r>
            <a:endParaRPr lang="ru-RU" sz="2400" kern="100" dirty="0">
              <a:solidFill>
                <a:srgbClr val="0033CC"/>
              </a:solidFill>
              <a:latin typeface="Calibri" panose="020F0502020204030204"/>
            </a:endParaRPr>
          </a:p>
          <a:p>
            <a:pPr marL="285750" lvl="1" indent="0">
              <a:spcAft>
                <a:spcPts val="600"/>
              </a:spcAft>
              <a:buClr>
                <a:srgbClr val="00B050"/>
              </a:buClr>
              <a:defRPr/>
            </a:pPr>
            <a:r>
              <a:rPr lang="ru-RU" sz="2400" kern="100" dirty="0">
                <a:solidFill>
                  <a:srgbClr val="0033CC"/>
                </a:solidFill>
                <a:latin typeface="Calibri" panose="020F0502020204030204"/>
                <a:sym typeface="+mn-ea"/>
              </a:rPr>
              <a:t>                                            </a:t>
            </a:r>
            <a:endParaRPr lang="ru-RU" sz="2400" kern="100" dirty="0">
              <a:solidFill>
                <a:srgbClr val="0033CC"/>
              </a:solidFill>
              <a:latin typeface="Calibri" panose="020F0502020204030204"/>
              <a:sym typeface="+mn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AutoShape 1"/>
          <p:cNvSpPr/>
          <p:nvPr/>
        </p:nvSpPr>
        <p:spPr bwMode="auto">
          <a:xfrm rot="1560000">
            <a:off x="7823200" y="43481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554326" y="972761"/>
            <a:ext cx="939800" cy="1056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Rectangle 6"/>
          <p:cNvSpPr/>
          <p:nvPr/>
        </p:nvSpPr>
        <p:spPr bwMode="auto">
          <a:xfrm>
            <a:off x="11718925" y="6416675"/>
            <a:ext cx="333375" cy="41116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5000" rIns="90000" bIns="45000">
            <a:spAutoFit/>
          </a:bodyPr>
          <a:lstStyle/>
          <a:p>
            <a:pPr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/>
            </a:pPr>
            <a:fld id="{9A0DB2DC-4C9A-4742-B13C-FB6460FD3503}" type="slidenum">
              <a:rPr lang="ru-RU" sz="1800">
                <a:solidFill>
                  <a:srgbClr val="FFFFFF"/>
                </a:solidFill>
                <a:latin typeface="Panton SemiBold"/>
              </a:rPr>
            </a:fld>
            <a:endParaRPr lang="ru-RU" sz="1800">
              <a:solidFill>
                <a:srgbClr val="FFFFFF"/>
              </a:solidFill>
              <a:latin typeface="Panton SemiBold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-24765" y="4004945"/>
            <a:ext cx="12192000" cy="2705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F05252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о датах приема заявок и порядке предоставления субсидий </a:t>
            </a:r>
            <a:br>
              <a:rPr lang="ru-RU" sz="2800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small.lenobl.ru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  и    81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3.ru</a:t>
            </a: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2800" b="1" cap="none" spc="0" dirty="0">
              <a:solidFill>
                <a:srgbClr val="1081C5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F05252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Консультации ГКУ «ЛОЦПП» </a:t>
            </a:r>
            <a:endParaRPr lang="ru-RU" sz="2800" b="1" cap="none" spc="0" dirty="0">
              <a:solidFill>
                <a:srgbClr val="F05252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8 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(812) 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576-64-06</a:t>
            </a: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479376" y="2238331"/>
            <a:ext cx="5228590" cy="8064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Комитет по развитию малого, среднего бизнеса </a:t>
            </a:r>
            <a:endParaRPr lang="ru-RU" sz="1600" b="1" dirty="0">
              <a:solidFill>
                <a:srgbClr val="003EBA"/>
              </a:solidFill>
              <a:latin typeface="Calibri" panose="020F0502020204030204"/>
              <a:ea typeface="DejaVu Sans"/>
            </a:endParaRP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и потребительского рынка</a:t>
            </a:r>
            <a:endParaRPr lang="ru-RU" sz="1600" b="1" dirty="0">
              <a:solidFill>
                <a:srgbClr val="003EBA"/>
              </a:solidFill>
              <a:latin typeface="Calibri" panose="020F0502020204030204"/>
              <a:ea typeface="DejaVu Sans"/>
            </a:endParaRP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11845</Words>
  <Application>WPS Presentation</Application>
  <PresentationFormat>Широкоэкранный</PresentationFormat>
  <Paragraphs>266</Paragraphs>
  <Slides>21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8" baseType="lpstr">
      <vt:lpstr>Arial</vt:lpstr>
      <vt:lpstr>SimSun</vt:lpstr>
      <vt:lpstr>Wingdings</vt:lpstr>
      <vt:lpstr>Arial</vt:lpstr>
      <vt:lpstr>Microsoft YaHei</vt:lpstr>
      <vt:lpstr>Times New Roman</vt:lpstr>
      <vt:lpstr>Segoe UI</vt:lpstr>
      <vt:lpstr>Calibri</vt:lpstr>
      <vt:lpstr>DejaVu Sans</vt:lpstr>
      <vt:lpstr>Calibri</vt:lpstr>
      <vt:lpstr>Times New Roman</vt:lpstr>
      <vt:lpstr>Panton SemiBold</vt:lpstr>
      <vt:lpstr>Wingdings</vt:lpstr>
      <vt:lpstr>Arial Unicode MS</vt:lpstr>
      <vt:lpstr>Segoe Print</vt:lpstr>
      <vt:lpstr>Тема Office</vt:lpstr>
      <vt:lpstr>Тема Office</vt:lpstr>
      <vt:lpstr>PowerPoint 演示文稿</vt:lpstr>
      <vt:lpstr>ОБЩАЯ ИНФОРМАЦИЯ</vt:lpstr>
      <vt:lpstr>УСЛОВИЯ ОТБОРА  ПОЛУЧАТЕЛЕЙ СУБСИДИИ</vt:lpstr>
      <vt:lpstr>ПОДАЧА ЗАЯВКИ</vt:lpstr>
      <vt:lpstr>ТРЕБОВАНИЯ К СОИСКАТЕЛЮ</vt:lpstr>
      <vt:lpstr>ВОЗМЕЩАЮТСЯ затратЫ</vt:lpstr>
      <vt:lpstr>ВОЗМЕЩАЮТСЯ затратЫ</vt:lpstr>
      <vt:lpstr>ВОЗМЕЩАЮТСЯ затратЫ</vt:lpstr>
      <vt:lpstr>комплект документов</vt:lpstr>
      <vt:lpstr>PowerPoint 演示文稿</vt:lpstr>
      <vt:lpstr>PowerPoint 演示文稿</vt:lpstr>
      <vt:lpstr>PowerPoint 演示文稿</vt:lpstr>
      <vt:lpstr>PowerPoint 演示文稿</vt:lpstr>
      <vt:lpstr> ОТВЕТСТВЕННОСТЬ ПРЕДПРИНИМАТЕЛЯ </vt:lpstr>
      <vt:lpstr>Результат предоставления субсидии</vt:lpstr>
      <vt:lpstr>РАЗМЕР СУБСИДИИ</vt:lpstr>
      <vt:lpstr>СВЕДЕНИЯ О РЕЗУЛЬТАТАХ ДЕЯТЕЛЬНОСТИ (приложение 2 к заявлению)</vt:lpstr>
      <vt:lpstr>ИНФОРМАЦИЯ В ПОМОЩЬ СОИСКАТЕЛЯМ</vt:lpstr>
      <vt:lpstr>ИНФОРМАЦИЯ В ПОМОЩЬ СОИСКАТЕЛЯМ</vt:lpstr>
      <vt:lpstr>ИНФОРМАЦИЯ В ПОМОЩЬ СОИСКАТЕЛЯМ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  «О ходе подготовки образовательных организаций  к новому 2022-2023 учебному году»</dc:title>
  <dc:creator>Иванова Вероника Вадимовна</dc:creator>
  <cp:lastModifiedBy>Дмитрий</cp:lastModifiedBy>
  <cp:revision>420</cp:revision>
  <dcterms:created xsi:type="dcterms:W3CDTF">2022-07-23T06:53:00Z</dcterms:created>
  <dcterms:modified xsi:type="dcterms:W3CDTF">2024-03-13T12:53:45Z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Notes">
    <vt:i4>3</vt:i4>
  </property>
  <property fmtid="{D5CDD505-2E9C-101B-9397-08002B2CF9AE}" pid="4" name="PresentationFormat">
    <vt:lpwstr>������������</vt:lpwstr>
  </property>
  <property fmtid="{D5CDD505-2E9C-101B-9397-08002B2CF9AE}" pid="5" name="Slides">
    <vt:i4>8</vt:i4>
  </property>
  <property fmtid="{D5CDD505-2E9C-101B-9397-08002B2CF9AE}" pid="6" name="ICV">
    <vt:lpwstr>F408CCC5A4234DEAA124CFD53F4EE9E7</vt:lpwstr>
  </property>
  <property fmtid="{D5CDD505-2E9C-101B-9397-08002B2CF9AE}" pid="7" name="KSOProductBuildVer">
    <vt:lpwstr>1033-11.2.0.11225</vt:lpwstr>
  </property>
</Properties>
</file>